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2"/>
  </p:notesMasterIdLst>
  <p:handoutMasterIdLst>
    <p:handoutMasterId r:id="rId43"/>
  </p:handoutMasterIdLst>
  <p:sldIdLst>
    <p:sldId id="257" r:id="rId2"/>
    <p:sldId id="321" r:id="rId3"/>
    <p:sldId id="278" r:id="rId4"/>
    <p:sldId id="279" r:id="rId5"/>
    <p:sldId id="281" r:id="rId6"/>
    <p:sldId id="307" r:id="rId7"/>
    <p:sldId id="308" r:id="rId8"/>
    <p:sldId id="332" r:id="rId9"/>
    <p:sldId id="339" r:id="rId10"/>
    <p:sldId id="340" r:id="rId11"/>
    <p:sldId id="324" r:id="rId12"/>
    <p:sldId id="309" r:id="rId13"/>
    <p:sldId id="333" r:id="rId14"/>
    <p:sldId id="310" r:id="rId15"/>
    <p:sldId id="334" r:id="rId16"/>
    <p:sldId id="335" r:id="rId17"/>
    <p:sldId id="325" r:id="rId18"/>
    <p:sldId id="317" r:id="rId19"/>
    <p:sldId id="336" r:id="rId20"/>
    <p:sldId id="311" r:id="rId21"/>
    <p:sldId id="329" r:id="rId22"/>
    <p:sldId id="326" r:id="rId23"/>
    <p:sldId id="327" r:id="rId24"/>
    <p:sldId id="306" r:id="rId25"/>
    <p:sldId id="330" r:id="rId26"/>
    <p:sldId id="312" r:id="rId27"/>
    <p:sldId id="337" r:id="rId28"/>
    <p:sldId id="314" r:id="rId29"/>
    <p:sldId id="318" r:id="rId30"/>
    <p:sldId id="315" r:id="rId31"/>
    <p:sldId id="338" r:id="rId32"/>
    <p:sldId id="283" r:id="rId33"/>
    <p:sldId id="284" r:id="rId34"/>
    <p:sldId id="285" r:id="rId35"/>
    <p:sldId id="286" r:id="rId36"/>
    <p:sldId id="287" r:id="rId37"/>
    <p:sldId id="288" r:id="rId38"/>
    <p:sldId id="290" r:id="rId39"/>
    <p:sldId id="303" r:id="rId40"/>
    <p:sldId id="331" r:id="rId41"/>
  </p:sldIdLst>
  <p:sldSz cx="9144000" cy="6858000" type="screen4x3"/>
  <p:notesSz cx="9926638" cy="67976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697" autoAdjust="0"/>
  </p:normalViewPr>
  <p:slideViewPr>
    <p:cSldViewPr>
      <p:cViewPr>
        <p:scale>
          <a:sx n="77" d="100"/>
          <a:sy n="77" d="100"/>
        </p:scale>
        <p:origin x="-3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73FA1B-247C-4676-95B6-83D10C79E6AD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4B9C7C-02E1-4119-A9E5-E53D9064C7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97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60C3EE-4862-4828-B6A5-C6CA740080E3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BC7217-9431-42D4-89A5-5A164F0928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601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EDD65B-1378-45A8-A51C-7502A412BE7D}" type="slidenum">
              <a:rPr lang="hu-HU" altLang="hu-HU" smtClean="0"/>
              <a:pPr/>
              <a:t>1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993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AFB3C2-CA16-4293-8B9C-001DBBE53E34}" type="slidenum">
              <a:rPr lang="hu-HU" altLang="hu-HU" smtClean="0"/>
              <a:pPr/>
              <a:t>10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198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7C565A3-08CC-417F-93C3-9E0A6172CC70}" type="slidenum">
              <a:rPr lang="hu-HU" altLang="hu-HU" smtClean="0"/>
              <a:pPr/>
              <a:t>11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40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ECEBBE-988D-47BF-BD65-05BD2233069E}" type="slidenum">
              <a:rPr lang="hu-HU" altLang="hu-HU" smtClean="0"/>
              <a:pPr/>
              <a:t>12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F2429B-C57B-48FA-B2F9-EC2EF2928794}" type="slidenum">
              <a:rPr lang="hu-HU" altLang="hu-HU" smtClean="0"/>
              <a:pPr/>
              <a:t>13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813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392562-60E3-4120-A394-2D7D8DC73BC0}" type="slidenum">
              <a:rPr lang="hu-HU" altLang="hu-HU" smtClean="0"/>
              <a:pPr/>
              <a:t>14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017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2CBA62-63FC-44AC-B994-16EC78B2243F}" type="slidenum">
              <a:rPr lang="hu-HU" altLang="hu-HU" smtClean="0"/>
              <a:pPr/>
              <a:t>15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EAFB391-CEE8-44B8-868D-5676B7EAAEE6}" type="slidenum">
              <a:rPr lang="hu-HU" altLang="hu-HU" smtClean="0"/>
              <a:pPr/>
              <a:t>16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427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A1CC61-0C4F-4A3B-B927-98C5B1A5CD64}" type="slidenum">
              <a:rPr lang="hu-HU" altLang="hu-HU" smtClean="0"/>
              <a:pPr/>
              <a:t>17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632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E40A1C3-51C1-4208-8ABB-C91190327A39}" type="slidenum">
              <a:rPr lang="hu-HU" altLang="hu-HU" smtClean="0"/>
              <a:pPr/>
              <a:t>18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837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E2082F-642E-4B3E-A2F7-3DB110F11FA0}" type="slidenum">
              <a:rPr lang="hu-HU" altLang="hu-HU" smtClean="0"/>
              <a:pPr/>
              <a:t>19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C3BE89-1776-4BC1-8BE6-A38E5DCB96EC}" type="slidenum">
              <a:rPr lang="hu-HU" altLang="hu-HU" smtClean="0"/>
              <a:pPr/>
              <a:t>2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041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F036EF1-516E-4846-9383-EBEF88A1160C}" type="slidenum">
              <a:rPr lang="hu-HU" altLang="hu-HU" smtClean="0"/>
              <a:pPr/>
              <a:t>20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246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EB54DE-7349-492A-874E-7F202D84F42C}" type="slidenum">
              <a:rPr lang="hu-HU" altLang="hu-HU" smtClean="0"/>
              <a:pPr/>
              <a:t>21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451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2925D0-6ACF-4558-A1BA-9A981C0F71B5}" type="slidenum">
              <a:rPr lang="hu-HU" altLang="hu-HU" smtClean="0"/>
              <a:pPr/>
              <a:t>22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65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2E749F4-1254-480D-8A39-5F6CBF8ED427}" type="slidenum">
              <a:rPr lang="hu-HU" altLang="hu-HU" smtClean="0"/>
              <a:pPr/>
              <a:t>23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861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32FDE5-A525-4585-89F2-A14D0A5B6900}" type="slidenum">
              <a:rPr lang="hu-HU" altLang="hu-HU" smtClean="0"/>
              <a:pPr/>
              <a:t>24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7065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BB7985-4EE6-423F-94E1-F3F9E970F705}" type="slidenum">
              <a:rPr lang="hu-HU" altLang="hu-HU" smtClean="0"/>
              <a:pPr/>
              <a:t>25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7270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4501C1-74C1-44C5-A9B8-B8D3EB717656}" type="slidenum">
              <a:rPr lang="hu-HU" altLang="hu-HU" smtClean="0"/>
              <a:pPr/>
              <a:t>26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7475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BE80A9C-C456-459F-939D-E913593B97E0}" type="slidenum">
              <a:rPr lang="hu-HU" altLang="hu-HU" smtClean="0"/>
              <a:pPr/>
              <a:t>27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7680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12019AF-7407-413B-BF7F-15E2BAD9CF04}" type="slidenum">
              <a:rPr lang="hu-HU" altLang="hu-HU" smtClean="0"/>
              <a:pPr/>
              <a:t>28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7885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CBBFE8-F799-4E6C-970C-024F28337136}" type="slidenum">
              <a:rPr lang="hu-HU" altLang="hu-HU" smtClean="0"/>
              <a:pPr/>
              <a:t>29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3BACB44-8DE3-4BA7-9827-BFDA9296096D}" type="slidenum">
              <a:rPr lang="hu-HU" altLang="hu-HU" smtClean="0"/>
              <a:pPr/>
              <a:t>3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8089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E519938-7281-4525-BBE1-D0E337E2272F}" type="slidenum">
              <a:rPr lang="hu-HU" altLang="hu-HU" smtClean="0"/>
              <a:pPr/>
              <a:t>30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8294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E333A82-F63F-4F85-97EC-E386E82BF79F}" type="slidenum">
              <a:rPr lang="hu-HU" altLang="hu-HU" smtClean="0"/>
              <a:pPr/>
              <a:t>31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8499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0B1B069-8668-467D-870A-0B1ACDEEB257}" type="slidenum">
              <a:rPr lang="hu-HU" altLang="hu-HU" smtClean="0"/>
              <a:pPr/>
              <a:t>32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8704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11B006-A952-41C6-A076-AB257002D8B7}" type="slidenum">
              <a:rPr lang="hu-HU" altLang="hu-HU" smtClean="0"/>
              <a:pPr/>
              <a:t>33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8909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3784E88-A52D-4473-ACB3-928F5301653D}" type="slidenum">
              <a:rPr lang="hu-HU" altLang="hu-HU" smtClean="0"/>
              <a:pPr/>
              <a:t>34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113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36B0480-A9F9-4154-802F-F81A11EDC13C}" type="slidenum">
              <a:rPr lang="hu-HU" altLang="hu-HU" smtClean="0"/>
              <a:pPr/>
              <a:t>35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318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FACBC8-E6FF-41E5-8282-CDE9075163E3}" type="slidenum">
              <a:rPr lang="hu-HU" altLang="hu-HU" smtClean="0"/>
              <a:pPr/>
              <a:t>36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52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7657E9-DB77-438E-A1AF-3A0038F778AB}" type="slidenum">
              <a:rPr lang="hu-HU" altLang="hu-HU" smtClean="0"/>
              <a:pPr/>
              <a:t>37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728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157637-D392-44E2-A991-E6044071ECBE}" type="slidenum">
              <a:rPr lang="hu-HU" altLang="hu-HU" smtClean="0"/>
              <a:pPr/>
              <a:t>38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933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6BA008-E0A0-420C-A73C-7E57EAC1E33F}" type="slidenum">
              <a:rPr lang="hu-HU" altLang="hu-HU" smtClean="0"/>
              <a:pPr/>
              <a:t>39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765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3C60522-2F42-4872-8061-9C0E04F847A1}" type="slidenum">
              <a:rPr lang="hu-HU" altLang="hu-HU" smtClean="0"/>
              <a:pPr/>
              <a:t>4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0137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173EAB2-D706-496F-B399-0F7892A60B18}" type="slidenum">
              <a:rPr lang="hu-HU" altLang="hu-HU" smtClean="0"/>
              <a:pPr/>
              <a:t>40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3BEA3A1-11A2-4198-A4E8-F3DB370D6C1D}" type="slidenum">
              <a:rPr lang="hu-HU" altLang="hu-HU" smtClean="0"/>
              <a:pPr/>
              <a:t>5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174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09FB269-6465-4408-B3C2-1AF0414A1D21}" type="slidenum">
              <a:rPr lang="hu-HU" altLang="hu-HU" smtClean="0"/>
              <a:pPr/>
              <a:t>6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379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E81A6B-03A3-4245-8788-E3830BE3D4EC}" type="slidenum">
              <a:rPr lang="hu-HU" altLang="hu-HU" smtClean="0"/>
              <a:pPr/>
              <a:t>7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584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D7CE1E-0CA7-4680-A8AF-7DE827630B10}" type="slidenum">
              <a:rPr lang="hu-HU" altLang="hu-HU" smtClean="0"/>
              <a:pPr/>
              <a:t>8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789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A5DDFC-24FD-4138-BF30-E139B147214F}" type="slidenum">
              <a:rPr lang="hu-HU" altLang="hu-HU" smtClean="0"/>
              <a:pPr/>
              <a:t>9</a:t>
            </a:fld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CDF444-5FDF-4FD6-AD39-A6C3475456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2522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CE25-1200-4491-A413-C034020862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99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247FE6B-8A61-4504-B113-CF24085D84B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56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8BBB-9FB2-4C23-BEC1-BDAD976DEE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253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80B6D-EE15-41F4-A5B9-DF5C800564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5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9725"/>
            <a:ext cx="3543300" cy="2346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152900" y="1609725"/>
            <a:ext cx="3543300" cy="2346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4108450"/>
            <a:ext cx="3543300" cy="23479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52900" y="4108450"/>
            <a:ext cx="3543300" cy="23479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0A92-9B33-4AD7-829E-1A7038DDA0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655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4D10-4AF9-4ACC-8C23-A3ED3B980FF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436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1_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7239000" cy="2346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4108450"/>
            <a:ext cx="7239000" cy="23479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1D01-E23D-480A-AC9F-AF522A59134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2092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BCCD-64E0-4D47-9E87-2CD9A2D1AA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494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D6DFD-EBC5-4950-B421-80A689DC1B5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715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5905-5432-47A7-B12F-00CC1EB8AE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427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ED61-320C-451A-8C1D-AC7163ABBBB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889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F79F-A545-4F04-8E9C-42C99F6FE4C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528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1E06-F9C7-482E-BF06-395A49A2CE6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93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2905-7461-45D4-A973-B911E0C2C78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624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0B56F-85BE-403E-90D9-2EED0078756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63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0" name="Szöveg hely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 alt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0EC37D-4236-443E-9AD9-AA156CD7FA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1" r:id="rId2"/>
    <p:sldLayoutId id="2147483803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804" r:id="rId9"/>
    <p:sldLayoutId id="2147483795" r:id="rId10"/>
    <p:sldLayoutId id="2147483805" r:id="rId11"/>
    <p:sldLayoutId id="2147483794" r:id="rId12"/>
    <p:sldLayoutId id="2147483793" r:id="rId13"/>
    <p:sldLayoutId id="2147483792" r:id="rId14"/>
    <p:sldLayoutId id="2147483791" r:id="rId15"/>
    <p:sldLayoutId id="214748379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Grp="1" noChangeArrowheads="1"/>
          </p:cNvSpPr>
          <p:nvPr>
            <p:ph type="ctrTitle"/>
          </p:nvPr>
        </p:nvSpPr>
        <p:spPr>
          <a:xfrm>
            <a:off x="2771800" y="908050"/>
            <a:ext cx="5976664" cy="3313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4400" smtClean="0"/>
              <a:t>Napi minimum </a:t>
            </a:r>
            <a:r>
              <a:rPr lang="hu-HU" altLang="hu-HU" sz="4400" dirty="0" smtClean="0"/>
              <a:t>gyógytorna program </a:t>
            </a:r>
            <a:r>
              <a:rPr lang="hu-HU" altLang="hu-HU" sz="4400" dirty="0" err="1" smtClean="0"/>
              <a:t>sclerodermával</a:t>
            </a:r>
            <a:r>
              <a:rPr lang="hu-HU" altLang="hu-HU" sz="4400" dirty="0" smtClean="0"/>
              <a:t> élők számára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4724400"/>
            <a:ext cx="5640388" cy="1752600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Kisné Bálint Zsófia</a:t>
            </a:r>
            <a:r>
              <a:rPr lang="hu-HU" altLang="hu-HU" smtClean="0"/>
              <a:t> </a:t>
            </a:r>
          </a:p>
          <a:p>
            <a:pPr eaLnBrk="1" hangingPunct="1"/>
            <a:r>
              <a:rPr lang="hu-HU" altLang="hu-HU" sz="2000" smtClean="0"/>
              <a:t>PTE Reumatológiai és Immunológiai Klinika</a:t>
            </a:r>
          </a:p>
          <a:p>
            <a:pPr eaLnBrk="1" hangingPunct="1"/>
            <a:r>
              <a:rPr lang="hu-HU" altLang="hu-HU" sz="2000" smtClean="0"/>
              <a:t>2014.09.25 MRE Kongresszus, Pécs.</a:t>
            </a:r>
          </a:p>
          <a:p>
            <a:pPr eaLnBrk="1" hangingPunct="1"/>
            <a:endParaRPr lang="hu-HU" altLang="hu-H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57200" y="320675"/>
            <a:ext cx="7239000" cy="8048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2800" cap="none" smtClean="0">
                <a:ln>
                  <a:noFill/>
                </a:ln>
                <a:solidFill>
                  <a:schemeClr val="tx2"/>
                </a:solidFill>
              </a:rPr>
              <a:t>Nyújtási technikák</a:t>
            </a:r>
          </a:p>
        </p:txBody>
      </p:sp>
      <p:pic>
        <p:nvPicPr>
          <p:cNvPr id="38914" name="Picture 9" descr="P82600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00163"/>
            <a:ext cx="3889375" cy="2489200"/>
          </a:xfrm>
        </p:spPr>
      </p:pic>
      <p:sp>
        <p:nvSpPr>
          <p:cNvPr id="38915" name="Line 10"/>
          <p:cNvSpPr>
            <a:spLocks noChangeShapeType="1"/>
          </p:cNvSpPr>
          <p:nvPr/>
        </p:nvSpPr>
        <p:spPr bwMode="auto">
          <a:xfrm flipH="1">
            <a:off x="2051050" y="5805488"/>
            <a:ext cx="576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38916" name="Picture 11" descr="P82600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04813"/>
            <a:ext cx="2808287" cy="3384550"/>
          </a:xfrm>
        </p:spPr>
      </p:pic>
      <p:pic>
        <p:nvPicPr>
          <p:cNvPr id="38917" name="Picture 12" descr="P82600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933825"/>
            <a:ext cx="3889375" cy="2735263"/>
          </a:xfrm>
        </p:spPr>
      </p:pic>
      <p:sp>
        <p:nvSpPr>
          <p:cNvPr id="38918" name="Line 13"/>
          <p:cNvSpPr>
            <a:spLocks noChangeShapeType="1"/>
          </p:cNvSpPr>
          <p:nvPr/>
        </p:nvSpPr>
        <p:spPr bwMode="auto">
          <a:xfrm>
            <a:off x="2555875" y="1557338"/>
            <a:ext cx="0" cy="7207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919" name="Line 14"/>
          <p:cNvSpPr>
            <a:spLocks noChangeShapeType="1"/>
          </p:cNvSpPr>
          <p:nvPr/>
        </p:nvSpPr>
        <p:spPr bwMode="auto">
          <a:xfrm>
            <a:off x="2916238" y="5516563"/>
            <a:ext cx="0" cy="7207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38920" name="Picture 15" descr="P82600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933825"/>
            <a:ext cx="3703637" cy="2735263"/>
          </a:xfrm>
        </p:spPr>
      </p:pic>
      <p:sp>
        <p:nvSpPr>
          <p:cNvPr id="38921" name="Line 16"/>
          <p:cNvSpPr>
            <a:spLocks noChangeShapeType="1"/>
          </p:cNvSpPr>
          <p:nvPr/>
        </p:nvSpPr>
        <p:spPr bwMode="auto">
          <a:xfrm flipH="1" flipV="1">
            <a:off x="5940425" y="5805488"/>
            <a:ext cx="360363" cy="5762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922" name="Line 17"/>
          <p:cNvSpPr>
            <a:spLocks noChangeShapeType="1"/>
          </p:cNvSpPr>
          <p:nvPr/>
        </p:nvSpPr>
        <p:spPr bwMode="auto">
          <a:xfrm flipV="1">
            <a:off x="4859338" y="2781300"/>
            <a:ext cx="720725" cy="7143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Gerinc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2400" smtClean="0"/>
              <a:t>Csontritkulás, illetve degeneratív gerincérintettség esetén szigorúan </a:t>
            </a:r>
            <a:r>
              <a:rPr lang="hu-HU" altLang="hu-HU" sz="2400" b="1" smtClean="0">
                <a:solidFill>
                  <a:schemeClr val="tx2"/>
                </a:solidFill>
              </a:rPr>
              <a:t>GERINCVÉDELEMMEL</a:t>
            </a:r>
            <a:r>
              <a:rPr lang="hu-HU" altLang="hu-HU" sz="2400" smtClean="0"/>
              <a:t> végezzük a gyógytorna gyakorlatokat. Törzsizom erősítés, gerincstabilizálás a fő feladatunk.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2400" smtClean="0"/>
              <a:t>Fentiek hiányában szabadon mobilizálhatjuk a gerincszakaszokat erősítéssel és nyújtásokkal kombinálva.</a:t>
            </a:r>
            <a:endParaRPr lang="hu-HU" altLang="hu-HU" smtClean="0"/>
          </a:p>
        </p:txBody>
      </p:sp>
      <p:pic>
        <p:nvPicPr>
          <p:cNvPr id="40962" name="AutoShap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0675"/>
            <a:ext cx="7777162" cy="1524000"/>
          </a:xfrm>
        </p:spPr>
      </p:pic>
      <p:pic>
        <p:nvPicPr>
          <p:cNvPr id="40963" name="Picture 6" descr="Neck+excercise-pain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7705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495300" y="-381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dirty="0" smtClean="0"/>
              <a:t>Izomerősítés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7777162" cy="3455988"/>
          </a:xfrm>
        </p:spPr>
        <p:txBody>
          <a:bodyPr/>
          <a:lstStyle/>
          <a:p>
            <a:pPr eaLnBrk="1" hangingPunct="1"/>
            <a:r>
              <a:rPr lang="hu-HU" altLang="hu-HU" smtClean="0"/>
              <a:t>Alapvető feladatunk minden területen alkalmazva, ahol megvastagodott, vagy feszes a bőrfelület. </a:t>
            </a:r>
          </a:p>
          <a:p>
            <a:pPr eaLnBrk="1" hangingPunct="1"/>
            <a:r>
              <a:rPr lang="hu-HU" altLang="hu-HU" smtClean="0"/>
              <a:t>Bizonyítottan </a:t>
            </a:r>
            <a:r>
              <a:rPr lang="hu-HU" altLang="hu-HU" b="1" smtClean="0"/>
              <a:t>pozitív szerepe van a bőrérintettség javításában</a:t>
            </a:r>
            <a:r>
              <a:rPr lang="hu-HU" altLang="hu-HU" smtClean="0"/>
              <a:t>, az ízületek stabilizálásában a számos köztudott kedvező hatása mellett!</a:t>
            </a:r>
            <a:endParaRPr lang="hu-HU" altLang="hu-HU" b="1" smtClean="0">
              <a:solidFill>
                <a:schemeClr val="tx2"/>
              </a:solidFill>
            </a:endParaRPr>
          </a:p>
        </p:txBody>
      </p:sp>
      <p:pic>
        <p:nvPicPr>
          <p:cNvPr id="43011" name="Picture 6" descr="_DSC056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591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8" descr="ANd9GcR11sO3JU9I0UXwCs24iYMoBnk43NMgNiJ1kjwlvcHn-4Zlf5N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4347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 descr="Soft_ball_512b86c0aa5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24400"/>
            <a:ext cx="27352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 descr="P8260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4140200" cy="3024187"/>
          </a:xfrm>
        </p:spPr>
      </p:pic>
      <p:pic>
        <p:nvPicPr>
          <p:cNvPr id="45058" name="Picture 8" descr="P82600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833813"/>
            <a:ext cx="4030663" cy="3024187"/>
          </a:xfrm>
        </p:spPr>
      </p:pic>
      <p:sp>
        <p:nvSpPr>
          <p:cNvPr id="4505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8345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n>
                  <a:noFill/>
                </a:ln>
                <a:solidFill>
                  <a:schemeClr val="tx2"/>
                </a:solidFill>
              </a:rPr>
              <a:t>AKARATERŐ + KITARTÁS = </a:t>
            </a:r>
          </a:p>
        </p:txBody>
      </p:sp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4284663" y="1916113"/>
            <a:ext cx="3600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3800" b="1">
                <a:solidFill>
                  <a:schemeClr val="tx2"/>
                </a:solidFill>
              </a:rPr>
              <a:t>JOBB </a:t>
            </a:r>
            <a:r>
              <a:rPr lang="hu-HU" altLang="hu-HU" sz="3800" b="1">
                <a:solidFill>
                  <a:schemeClr val="tx2"/>
                </a:solidFill>
                <a:latin typeface="Trebuchet MS" pitchFamily="34" charset="0"/>
              </a:rPr>
              <a:t>ÉLETMINŐSÉG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554328" y="-4406"/>
            <a:ext cx="6824554" cy="1321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dirty="0" smtClean="0"/>
              <a:t>Kéztorna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557338"/>
            <a:ext cx="403225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Céljai:</a:t>
            </a:r>
            <a:r>
              <a:rPr lang="hu-HU" altLang="hu-HU" sz="2400" smtClean="0"/>
              <a:t> kézfunkció javítás, manipuláció-fejlesztés,   a már kialakult mozgásbeszűkülések nyújtása-oldása.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altLang="hu-HU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Fő feladatai: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smtClean="0"/>
              <a:t>Szorítőerő és csípőerő</a:t>
            </a:r>
            <a:r>
              <a:rPr lang="hu-HU" altLang="hu-HU" sz="2400" smtClean="0"/>
              <a:t> fejlesztése precíziós gyakorlatokkal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Jellegzetes </a:t>
            </a:r>
            <a:r>
              <a:rPr lang="hu-HU" altLang="hu-HU" sz="2400" b="1" smtClean="0"/>
              <a:t>fogástípusok</a:t>
            </a:r>
            <a:r>
              <a:rPr lang="hu-HU" altLang="hu-HU" sz="2400" smtClean="0"/>
              <a:t> gyakoroltatása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Az </a:t>
            </a:r>
            <a:r>
              <a:rPr lang="hu-HU" altLang="hu-HU" sz="2400" b="1" smtClean="0"/>
              <a:t>ujjak alapízületének a hajlítása</a:t>
            </a:r>
            <a:endParaRPr lang="hu-HU" altLang="hu-HU" sz="2400" smtClean="0"/>
          </a:p>
          <a:p>
            <a:pPr eaLnBrk="1" hangingPunct="1">
              <a:lnSpc>
                <a:spcPct val="80000"/>
              </a:lnSpc>
            </a:pPr>
            <a:endParaRPr lang="hu-HU" altLang="hu-HU" sz="2400" b="1" smtClean="0"/>
          </a:p>
        </p:txBody>
      </p:sp>
      <p:pic>
        <p:nvPicPr>
          <p:cNvPr id="47107" name="Picture 8" descr="P826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9275"/>
            <a:ext cx="3816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" descr="P8260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38163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5"/>
          <p:cNvSpPr>
            <a:spLocks noGrp="1"/>
          </p:cNvSpPr>
          <p:nvPr>
            <p:ph type="body" sz="half" idx="1"/>
          </p:nvPr>
        </p:nvSpPr>
        <p:spPr>
          <a:xfrm>
            <a:off x="179388" y="1557338"/>
            <a:ext cx="3543300" cy="48466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hu-HU" altLang="hu-HU" sz="2800" smtClean="0"/>
          </a:p>
          <a:p>
            <a:pPr eaLnBrk="1" hangingPunct="1"/>
            <a:r>
              <a:rPr lang="hu-HU" altLang="hu-HU" sz="2800" b="1" smtClean="0"/>
              <a:t>Hüvelykujj nyitása</a:t>
            </a:r>
          </a:p>
          <a:p>
            <a:pPr eaLnBrk="1" hangingPunct="1">
              <a:buFont typeface="Wingdings 2" pitchFamily="18" charset="2"/>
              <a:buNone/>
            </a:pPr>
            <a:endParaRPr lang="hu-HU" altLang="hu-HU" sz="2800" b="1" smtClean="0"/>
          </a:p>
          <a:p>
            <a:pPr eaLnBrk="1" hangingPunct="1">
              <a:buFont typeface="Wingdings 2" pitchFamily="18" charset="2"/>
              <a:buNone/>
            </a:pPr>
            <a:endParaRPr lang="hu-HU" altLang="hu-HU" sz="2800" b="1" smtClean="0"/>
          </a:p>
          <a:p>
            <a:pPr eaLnBrk="1" hangingPunct="1">
              <a:buFont typeface="Wingdings 2" pitchFamily="18" charset="2"/>
              <a:buNone/>
            </a:pPr>
            <a:endParaRPr lang="hu-HU" altLang="hu-HU" sz="2800" b="1" smtClean="0"/>
          </a:p>
          <a:p>
            <a:pPr eaLnBrk="1" hangingPunct="1"/>
            <a:r>
              <a:rPr lang="hu-HU" altLang="hu-HU" sz="2800" smtClean="0"/>
              <a:t>Az </a:t>
            </a:r>
            <a:r>
              <a:rPr lang="hu-HU" altLang="hu-HU" sz="2800" b="1" smtClean="0"/>
              <a:t>ujjak kisízületeinek a nyújtása</a:t>
            </a:r>
          </a:p>
        </p:txBody>
      </p:sp>
      <p:pic>
        <p:nvPicPr>
          <p:cNvPr id="49154" name="Picture 11" descr="P8260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268413"/>
            <a:ext cx="3543300" cy="2657475"/>
          </a:xfrm>
        </p:spPr>
      </p:pic>
      <p:pic>
        <p:nvPicPr>
          <p:cNvPr id="49155" name="Picture 12" descr="P82600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4149725"/>
            <a:ext cx="3130550" cy="2347913"/>
          </a:xfrm>
        </p:spPr>
      </p:pic>
      <p:pic>
        <p:nvPicPr>
          <p:cNvPr id="49156" name="AutoShape 2"/>
          <p:cNvPicPr>
            <a:picLocks noGrp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7058025" cy="16557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AutoShape 2"/>
          <p:cNvPicPr>
            <a:picLocks noGrp="1" noChangeArrowheads="1"/>
          </p:cNvPicPr>
          <p:nvPr>
            <p:ph type="title" sz="quarter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064375" cy="1524000"/>
          </a:xfrm>
        </p:spPr>
      </p:pic>
      <p:sp>
        <p:nvSpPr>
          <p:cNvPr id="51202" name="Rectangle 6"/>
          <p:cNvSpPr>
            <a:spLocks noGrp="1"/>
          </p:cNvSpPr>
          <p:nvPr>
            <p:ph type="body" idx="4294967295"/>
          </p:nvPr>
        </p:nvSpPr>
        <p:spPr>
          <a:xfrm>
            <a:off x="179388" y="1484313"/>
            <a:ext cx="7239000" cy="1081087"/>
          </a:xfrm>
        </p:spPr>
        <p:txBody>
          <a:bodyPr/>
          <a:lstStyle/>
          <a:p>
            <a:pPr eaLnBrk="1" hangingPunct="1"/>
            <a:r>
              <a:rPr lang="hu-HU" altLang="hu-HU" sz="2400" b="1" smtClean="0"/>
              <a:t>Csukló minden irányú</a:t>
            </a:r>
            <a:r>
              <a:rPr lang="hu-HU" altLang="hu-HU" sz="2400" smtClean="0"/>
              <a:t> átmozgatása és nyújtása</a:t>
            </a:r>
          </a:p>
        </p:txBody>
      </p:sp>
      <p:pic>
        <p:nvPicPr>
          <p:cNvPr id="51203" name="Picture 11" descr="P82600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3128962" cy="2346325"/>
          </a:xfrm>
        </p:spPr>
      </p:pic>
      <p:pic>
        <p:nvPicPr>
          <p:cNvPr id="51204" name="Picture 12" descr="P8260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16113"/>
            <a:ext cx="3128963" cy="2346325"/>
          </a:xfrm>
        </p:spPr>
      </p:pic>
      <p:pic>
        <p:nvPicPr>
          <p:cNvPr id="51205" name="Picture 13" descr="P82600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221163"/>
            <a:ext cx="3130550" cy="2347912"/>
          </a:xfrm>
        </p:spPr>
      </p:pic>
      <p:pic>
        <p:nvPicPr>
          <p:cNvPr id="51206" name="Picture 14" descr="P82600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4221163"/>
            <a:ext cx="3130550" cy="2347912"/>
          </a:xfrm>
        </p:spPr>
      </p:pic>
      <p:sp>
        <p:nvSpPr>
          <p:cNvPr id="51207" name="Line 8"/>
          <p:cNvSpPr>
            <a:spLocks noChangeShapeType="1"/>
          </p:cNvSpPr>
          <p:nvPr/>
        </p:nvSpPr>
        <p:spPr bwMode="auto">
          <a:xfrm flipV="1">
            <a:off x="1187450" y="3500438"/>
            <a:ext cx="503238" cy="3603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08" name="Line 9"/>
          <p:cNvSpPr>
            <a:spLocks noChangeShapeType="1"/>
          </p:cNvSpPr>
          <p:nvPr/>
        </p:nvSpPr>
        <p:spPr bwMode="auto">
          <a:xfrm flipV="1">
            <a:off x="1116013" y="5516563"/>
            <a:ext cx="574675" cy="2889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 flipH="1" flipV="1">
            <a:off x="5435600" y="5589588"/>
            <a:ext cx="431800" cy="50323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 flipH="1" flipV="1">
            <a:off x="5795963" y="3573463"/>
            <a:ext cx="647700" cy="14287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b="1" smtClean="0">
                <a:solidFill>
                  <a:schemeClr val="tx2"/>
                </a:solidFill>
              </a:rPr>
              <a:t>Túlerőltetni tilos! Mértéktartás!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smtClean="0">
                <a:solidFill>
                  <a:schemeClr val="tx2"/>
                </a:solidFill>
              </a:rPr>
              <a:t>Ajánlott ismétlésszám gyakorlatonként 6-8, nem több!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smtClean="0">
                <a:solidFill>
                  <a:schemeClr val="tx2"/>
                </a:solidFill>
              </a:rPr>
              <a:t>Nyújtás: ízületenként 5 mp-ig tartva!</a:t>
            </a:r>
          </a:p>
          <a:p>
            <a:pPr eaLnBrk="1" hangingPunct="1">
              <a:lnSpc>
                <a:spcPct val="80000"/>
              </a:lnSpc>
            </a:pPr>
            <a:endParaRPr lang="hu-HU" altLang="hu-HU" sz="2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hu-HU" sz="2400" b="1" smtClean="0"/>
              <a:t>Funkcionális állapot: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2400" b="1" smtClean="0"/>
              <a:t>	domináns kéz &lt; nem domináns kéz</a:t>
            </a:r>
          </a:p>
          <a:p>
            <a:pPr eaLnBrk="1" hangingPunct="1">
              <a:lnSpc>
                <a:spcPct val="80000"/>
              </a:lnSpc>
            </a:pPr>
            <a:endParaRPr lang="hu-HU" altLang="hu-HU" sz="24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2400" smtClean="0"/>
              <a:t>	kevesebb ism.        több ismétlésszám</a:t>
            </a:r>
          </a:p>
          <a:p>
            <a:pPr eaLnBrk="1" hangingPunct="1">
              <a:lnSpc>
                <a:spcPct val="80000"/>
              </a:lnSpc>
            </a:pPr>
            <a:endParaRPr lang="hu-HU" altLang="hu-HU" sz="24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Ujj-fekélyek jelenléte esetén a kezek- és lábujjak óvatos mozgatása kulcsfontosságú a mozgásbeszűkülések megelőzése céljából!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Ha az ujjak ödémásak, a célzott nyújtás tilos!</a:t>
            </a:r>
          </a:p>
        </p:txBody>
      </p:sp>
      <p:pic>
        <p:nvPicPr>
          <p:cNvPr id="53250" name="AutoShap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23850"/>
            <a:ext cx="76723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Line 7"/>
          <p:cNvSpPr>
            <a:spLocks noChangeShapeType="1"/>
          </p:cNvSpPr>
          <p:nvPr/>
        </p:nvSpPr>
        <p:spPr bwMode="auto">
          <a:xfrm>
            <a:off x="1763713" y="40767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3252" name="Line 9"/>
          <p:cNvSpPr>
            <a:spLocks noChangeShapeType="1"/>
          </p:cNvSpPr>
          <p:nvPr/>
        </p:nvSpPr>
        <p:spPr bwMode="auto">
          <a:xfrm>
            <a:off x="4572000" y="40767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mtClean="0"/>
              <a:t>Lábfej és bokatréning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altLang="hu-HU" smtClean="0"/>
              <a:t>Lábfejekre </a:t>
            </a:r>
            <a:r>
              <a:rPr lang="hu-HU" altLang="hu-HU" b="1" smtClean="0"/>
              <a:t>jellemző tünetek</a:t>
            </a:r>
            <a:r>
              <a:rPr lang="hu-HU" altLang="hu-HU" smtClean="0"/>
              <a:t>:</a:t>
            </a:r>
          </a:p>
          <a:p>
            <a:pPr eaLnBrk="1" hangingPunct="1"/>
            <a:r>
              <a:rPr lang="hu-HU" altLang="hu-HU" smtClean="0"/>
              <a:t>Ízületi fájdalom</a:t>
            </a:r>
          </a:p>
          <a:p>
            <a:pPr eaLnBrk="1" hangingPunct="1"/>
            <a:r>
              <a:rPr lang="hu-HU" altLang="hu-HU" smtClean="0"/>
              <a:t> és a lábujjak hajlított helyzetben rögzülése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b="1" smtClean="0">
                <a:solidFill>
                  <a:schemeClr val="tx2"/>
                </a:solidFill>
              </a:rPr>
              <a:t>Feladataink:</a:t>
            </a:r>
          </a:p>
          <a:p>
            <a:pPr eaLnBrk="1" hangingPunct="1"/>
            <a:r>
              <a:rPr lang="hu-HU" altLang="hu-HU" smtClean="0"/>
              <a:t>A bokák minden irányú átmozgatása, még a körzés is, kiemelten fontos a boka hátrafeszítése, illetve a talp kifelé forgatása (mindezt a térd segítsége nélkül).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9" descr="P826004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3671888" cy="2520950"/>
          </a:xfrm>
        </p:spPr>
      </p:pic>
      <p:pic>
        <p:nvPicPr>
          <p:cNvPr id="57346" name="Picture 10" descr="P826004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557338"/>
            <a:ext cx="3719513" cy="2520950"/>
          </a:xfrm>
        </p:spPr>
      </p:pic>
      <p:pic>
        <p:nvPicPr>
          <p:cNvPr id="57347" name="Picture 11" descr="P82600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76700"/>
            <a:ext cx="3671888" cy="2520950"/>
          </a:xfrm>
        </p:spPr>
      </p:pic>
      <p:pic>
        <p:nvPicPr>
          <p:cNvPr id="57348" name="Picture 12" descr="P826004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4076700"/>
            <a:ext cx="3721100" cy="2501900"/>
          </a:xfrm>
        </p:spPr>
      </p:pic>
      <p:pic>
        <p:nvPicPr>
          <p:cNvPr id="57349" name="AutoShap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23850"/>
            <a:ext cx="74866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-3810"/>
            <a:ext cx="7239000" cy="94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Napi feladataink</a:t>
            </a:r>
            <a:endParaRPr lang="hu-HU" dirty="0"/>
          </a:p>
        </p:txBody>
      </p:sp>
      <p:sp>
        <p:nvSpPr>
          <p:cNvPr id="5" name="Folyamatábra: Másik feldolgozás 4"/>
          <p:cNvSpPr/>
          <p:nvPr/>
        </p:nvSpPr>
        <p:spPr>
          <a:xfrm>
            <a:off x="2916238" y="2708275"/>
            <a:ext cx="2160587" cy="1368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000" b="1">
                <a:solidFill>
                  <a:srgbClr val="FFFFFF"/>
                </a:solidFill>
                <a:latin typeface="Trebuchet MS" pitchFamily="34" charset="0"/>
              </a:rPr>
              <a:t>GYÓGY</a:t>
            </a:r>
            <a:r>
              <a:rPr lang="hu-HU" altLang="hu-HU" sz="4000" b="1">
                <a:solidFill>
                  <a:srgbClr val="FFFFFF"/>
                </a:solidFill>
              </a:rPr>
              <a:t>-</a:t>
            </a:r>
            <a:r>
              <a:rPr lang="hu-HU" altLang="hu-HU" sz="4000" b="1">
                <a:solidFill>
                  <a:srgbClr val="FFFFFF"/>
                </a:solidFill>
                <a:latin typeface="Trebuchet MS" pitchFamily="34" charset="0"/>
              </a:rPr>
              <a:t>TORNA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39750" y="1916113"/>
            <a:ext cx="2071688" cy="10763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2400" b="1" dirty="0" err="1"/>
              <a:t>Légzőtorna</a:t>
            </a:r>
            <a:endParaRPr lang="hu-HU" sz="2400" b="1" dirty="0"/>
          </a:p>
        </p:txBody>
      </p:sp>
      <p:sp>
        <p:nvSpPr>
          <p:cNvPr id="8" name="Lekerekített téglalap 7"/>
          <p:cNvSpPr/>
          <p:nvPr/>
        </p:nvSpPr>
        <p:spPr>
          <a:xfrm>
            <a:off x="3059113" y="1125538"/>
            <a:ext cx="2101850" cy="10080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2200" b="1" dirty="0"/>
              <a:t>Izomerősítés</a:t>
            </a:r>
            <a:endParaRPr lang="hu-HU" sz="2200" b="1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763713" y="4797425"/>
            <a:ext cx="2295525" cy="12065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2000" b="1" dirty="0"/>
              <a:t>Ízületi mozgásokat javító gyakorlatok</a:t>
            </a:r>
            <a:endParaRPr lang="hu-HU" sz="2000" b="1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5580063" y="1916113"/>
            <a:ext cx="1800225" cy="10080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altLang="hu-HU" sz="2400" b="1" dirty="0"/>
              <a:t>Arctorna</a:t>
            </a:r>
            <a:endParaRPr lang="hu-HU" sz="2400" b="1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539750" y="3429000"/>
            <a:ext cx="2016125" cy="1152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2400" b="1">
                <a:solidFill>
                  <a:srgbClr val="FFFFFF"/>
                </a:solidFill>
                <a:latin typeface="Trebuchet MS" pitchFamily="34" charset="0"/>
              </a:rPr>
              <a:t>Kéztorna Stretching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4932363" y="4868863"/>
            <a:ext cx="2125662" cy="11080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 err="1"/>
              <a:t>Fiziko-terápia</a:t>
            </a:r>
            <a:endParaRPr lang="hu-HU" sz="2400" b="1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5724525" y="3500438"/>
            <a:ext cx="2017713" cy="11080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2000" b="1">
                <a:solidFill>
                  <a:srgbClr val="FFFFFF"/>
                </a:solidFill>
                <a:latin typeface="Trebuchet MS" pitchFamily="34" charset="0"/>
              </a:rPr>
              <a:t>Kiegészítő mozgás</a:t>
            </a:r>
            <a:r>
              <a:rPr lang="hu-HU" altLang="hu-HU" sz="2000" b="1">
                <a:solidFill>
                  <a:srgbClr val="FFFFFF"/>
                </a:solidFill>
              </a:rPr>
              <a:t>-</a:t>
            </a:r>
            <a:r>
              <a:rPr lang="hu-HU" altLang="hu-HU" sz="2000" b="1">
                <a:solidFill>
                  <a:srgbClr val="FFFFFF"/>
                </a:solidFill>
                <a:latin typeface="Trebuchet MS" pitchFamily="34" charset="0"/>
              </a:rPr>
              <a:t>programok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5076825" y="2852738"/>
            <a:ext cx="487363" cy="246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148263" y="3933825"/>
            <a:ext cx="487362" cy="55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2627313" y="2420938"/>
            <a:ext cx="576262" cy="250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2555875" y="4149725"/>
            <a:ext cx="503238" cy="1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3492500" y="4149725"/>
            <a:ext cx="120650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4859338" y="4149725"/>
            <a:ext cx="360362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0" y="6156325"/>
            <a:ext cx="849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hu-HU" altLang="hu-HU" sz="2000" b="1">
                <a:latin typeface="Trebuchet MS" pitchFamily="34" charset="0"/>
              </a:rPr>
              <a:t>Kezelőorvosával való konzultáció alapján a gyógytornásztól megtanult gyakorlatokat végezze </a:t>
            </a:r>
            <a:r>
              <a:rPr lang="hu-HU" altLang="hu-HU" sz="2000" b="1">
                <a:solidFill>
                  <a:schemeClr val="tx2"/>
                </a:solidFill>
                <a:latin typeface="Trebuchet MS" pitchFamily="34" charset="0"/>
              </a:rPr>
              <a:t>lelkiismeretesen és rendszeresen!</a:t>
            </a:r>
          </a:p>
        </p:txBody>
      </p:sp>
      <p:cxnSp>
        <p:nvCxnSpPr>
          <p:cNvPr id="3" name="Egyenes összekötő nyíllal 18"/>
          <p:cNvCxnSpPr>
            <a:cxnSpLocks noChangeShapeType="1"/>
          </p:cNvCxnSpPr>
          <p:nvPr/>
        </p:nvCxnSpPr>
        <p:spPr bwMode="auto">
          <a:xfrm flipV="1">
            <a:off x="4067175" y="2133600"/>
            <a:ext cx="0" cy="466725"/>
          </a:xfrm>
          <a:prstGeom prst="straightConnector1">
            <a:avLst/>
          </a:prstGeom>
          <a:noFill/>
          <a:ln w="31800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39000" dist="25400" dir="5400000" rotWithShape="0">
              <a:srgbClr val="000000">
                <a:alpha val="82999"/>
              </a:srgbClr>
            </a:outerShdw>
          </a:effectLst>
          <a:ex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495300" y="-381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dirty="0" smtClean="0"/>
              <a:t>Arctorna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3455987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b="1" smtClean="0"/>
              <a:t>Fej helyzetének korrekciója</a:t>
            </a:r>
            <a:r>
              <a:rPr lang="hu-HU" altLang="hu-HU" smtClean="0"/>
              <a:t>, egyenes testtartás, áll beszegéssel, fejtető felfelé nyújtózásával.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altLang="hu-HU" b="1" smtClean="0"/>
          </a:p>
          <a:p>
            <a:pPr eaLnBrk="1" hangingPunct="1">
              <a:lnSpc>
                <a:spcPct val="80000"/>
              </a:lnSpc>
            </a:pPr>
            <a:endParaRPr lang="hu-HU" altLang="hu-HU" b="1" smtClean="0"/>
          </a:p>
          <a:p>
            <a:pPr eaLnBrk="1" hangingPunct="1">
              <a:lnSpc>
                <a:spcPct val="80000"/>
              </a:lnSpc>
            </a:pPr>
            <a:r>
              <a:rPr lang="hu-HU" altLang="hu-HU" b="1" smtClean="0"/>
              <a:t>Arcmasszázzsa</a:t>
            </a:r>
            <a:r>
              <a:rPr lang="hu-HU" altLang="hu-HU" smtClean="0"/>
              <a:t>l célszerű meglazítani az izmokat és a bőrfelszínt.</a:t>
            </a:r>
          </a:p>
        </p:txBody>
      </p:sp>
      <p:sp>
        <p:nvSpPr>
          <p:cNvPr id="59395" name="AutoShape 6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  <p:sp>
        <p:nvSpPr>
          <p:cNvPr id="59396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  <p:pic>
        <p:nvPicPr>
          <p:cNvPr id="59397" name="Picture 10" descr="Chin+tuck+pain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765175"/>
            <a:ext cx="439261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2" descr="Massage+jaw+mus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22748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784860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b="1" smtClean="0"/>
              <a:t>Arctorna</a:t>
            </a:r>
            <a:r>
              <a:rPr lang="hu-HU" altLang="hu-HU" sz="2400" smtClean="0"/>
              <a:t>: mimikai és artikulációs gyakorlatok: homlok-, szemkörüli izmok, orrkörüli- és fülkörnyéki izmok bemozgatása, száj, nyelv- és állkapocs-mozgások gyakorlása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Ajánlott dozírozás</a:t>
            </a:r>
            <a:r>
              <a:rPr lang="hu-HU" altLang="hu-HU" sz="2400" b="1" smtClean="0"/>
              <a:t>: 3 sorozatban 5-ös ismétlésszám, napi 1 x.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Pozitív hatásai</a:t>
            </a:r>
            <a:r>
              <a:rPr lang="hu-HU" altLang="hu-HU" sz="2400" smtClean="0"/>
              <a:t>: javul a beszédkészség-, az étkezési képesség, könnyebb protézishasználat és teljesebb szájhigiéné biztosítása.</a:t>
            </a:r>
          </a:p>
        </p:txBody>
      </p:sp>
      <p:pic>
        <p:nvPicPr>
          <p:cNvPr id="61442" name="AutoShap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4866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 descr="Exercise+M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925"/>
            <a:ext cx="2663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6" descr="Exercise+M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81525"/>
            <a:ext cx="2663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 descr="Exercise+M-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1525"/>
            <a:ext cx="2663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7921625" cy="5187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b="1" smtClean="0"/>
              <a:t>Száj-nyújtási</a:t>
            </a:r>
            <a:r>
              <a:rPr lang="hu-HU" altLang="hu-HU" sz="2400" smtClean="0"/>
              <a:t> gyakorlatok vertikálisan, horizontálisan, átlós irányban.</a:t>
            </a:r>
          </a:p>
        </p:txBody>
      </p:sp>
      <p:sp>
        <p:nvSpPr>
          <p:cNvPr id="63490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  <p:sp>
        <p:nvSpPr>
          <p:cNvPr id="63491" name="AutoShape 7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  <p:pic>
        <p:nvPicPr>
          <p:cNvPr id="63492" name="Picture 9" descr="Size+of+op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39608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1" descr="Passive+stre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381476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AutoShap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4866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7239000" cy="4846638"/>
          </a:xfrm>
        </p:spPr>
        <p:txBody>
          <a:bodyPr/>
          <a:lstStyle/>
          <a:p>
            <a:pPr eaLnBrk="1" hangingPunct="1"/>
            <a:r>
              <a:rPr lang="hu-HU" altLang="hu-HU" smtClean="0"/>
              <a:t>Horizontális, átlós nyújtás</a:t>
            </a:r>
          </a:p>
        </p:txBody>
      </p:sp>
      <p:pic>
        <p:nvPicPr>
          <p:cNvPr id="65538" name="AutoShap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4866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P8260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851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6" descr="P8260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1619250" y="2781300"/>
            <a:ext cx="1223963" cy="3603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  <p:sp>
        <p:nvSpPr>
          <p:cNvPr id="65542" name="Rectangle 19"/>
          <p:cNvSpPr>
            <a:spLocks noChangeArrowheads="1"/>
          </p:cNvSpPr>
          <p:nvPr/>
        </p:nvSpPr>
        <p:spPr bwMode="auto">
          <a:xfrm>
            <a:off x="2051050" y="3644900"/>
            <a:ext cx="360363" cy="215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  <p:sp>
        <p:nvSpPr>
          <p:cNvPr id="65543" name="Rectangle 21"/>
          <p:cNvSpPr>
            <a:spLocks noChangeArrowheads="1"/>
          </p:cNvSpPr>
          <p:nvPr/>
        </p:nvSpPr>
        <p:spPr bwMode="auto">
          <a:xfrm>
            <a:off x="5724525" y="3357563"/>
            <a:ext cx="287338" cy="2174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  <p:pic>
        <p:nvPicPr>
          <p:cNvPr id="65544" name="Picture 22" descr="tm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868863"/>
            <a:ext cx="47529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24"/>
          <p:cNvSpPr>
            <a:spLocks noChangeArrowheads="1"/>
          </p:cNvSpPr>
          <p:nvPr/>
        </p:nvSpPr>
        <p:spPr bwMode="auto">
          <a:xfrm>
            <a:off x="5219700" y="2636838"/>
            <a:ext cx="1223963" cy="3603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23863" y="-381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b="0" smtClean="0"/>
              <a:t>Kiegészítő mozgásprogramok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7470775" cy="525621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altLang="hu-HU" sz="2400" b="1" smtClean="0"/>
              <a:t>Autogén tréning (relaxációs technika)</a:t>
            </a:r>
            <a:r>
              <a:rPr lang="hu-HU" altLang="hu-HU" sz="2400" smtClean="0"/>
              <a:t> 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hu-HU" altLang="hu-HU" sz="2400" smtClean="0"/>
              <a:t>	Fájdalomcsillapításra, 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hu-HU" altLang="hu-HU" sz="2400" smtClean="0"/>
              <a:t>	Raynaud-szindróma tüneteinek enyhítésére </a:t>
            </a:r>
          </a:p>
          <a:p>
            <a:pPr eaLnBrk="1" hangingPunct="1">
              <a:lnSpc>
                <a:spcPct val="70000"/>
              </a:lnSpc>
            </a:pPr>
            <a:endParaRPr lang="hu-HU" altLang="hu-HU" sz="2400" smtClean="0"/>
          </a:p>
        </p:txBody>
      </p:sp>
      <p:pic>
        <p:nvPicPr>
          <p:cNvPr id="67587" name="Picture 6" descr="ANd9GcQbpVe_UBbSk0OSFW3IKfXl1G1uLQmVh5WtRubgfmFrBkE3GqZE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4103687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8" descr="ANd9GcQyuKxSP8UkSt2tlCJNhkX-WPB8jELi7_4DQ9JkfSi_VkQIuQdH_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37623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7921625" cy="5043488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hu-HU" altLang="hu-HU" sz="2400" b="1" smtClean="0"/>
              <a:t>Fizikális teljesítőképesség fenntartására</a:t>
            </a:r>
            <a:endParaRPr lang="hu-HU" altLang="hu-HU" sz="2400" smtClean="0"/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hu-HU" altLang="hu-HU" sz="2400" smtClean="0"/>
              <a:t>(kezelőorvos hozzájárulásával):</a:t>
            </a:r>
          </a:p>
          <a:p>
            <a:pPr eaLnBrk="1" hangingPunct="1">
              <a:lnSpc>
                <a:spcPct val="70000"/>
              </a:lnSpc>
            </a:pPr>
            <a:endParaRPr lang="hu-HU" altLang="hu-HU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hu-HU" altLang="hu-HU" sz="2800" b="1" smtClean="0">
                <a:solidFill>
                  <a:schemeClr val="tx2"/>
                </a:solidFill>
              </a:rPr>
              <a:t>séta, </a:t>
            </a:r>
          </a:p>
          <a:p>
            <a:pPr eaLnBrk="1" hangingPunct="1">
              <a:lnSpc>
                <a:spcPct val="70000"/>
              </a:lnSpc>
            </a:pPr>
            <a:r>
              <a:rPr lang="hu-HU" altLang="hu-HU" sz="2800" b="1" smtClean="0">
                <a:solidFill>
                  <a:schemeClr val="tx2"/>
                </a:solidFill>
              </a:rPr>
              <a:t>kocogás/gyors gyaloglás, </a:t>
            </a:r>
          </a:p>
          <a:p>
            <a:pPr eaLnBrk="1" hangingPunct="1">
              <a:lnSpc>
                <a:spcPct val="70000"/>
              </a:lnSpc>
            </a:pPr>
            <a:r>
              <a:rPr lang="hu-HU" altLang="hu-HU" sz="2800" b="1" smtClean="0">
                <a:solidFill>
                  <a:schemeClr val="tx2"/>
                </a:solidFill>
              </a:rPr>
              <a:t>biciklizés (szobakerékpárral), </a:t>
            </a:r>
          </a:p>
          <a:p>
            <a:pPr eaLnBrk="1" hangingPunct="1">
              <a:lnSpc>
                <a:spcPct val="70000"/>
              </a:lnSpc>
            </a:pPr>
            <a:r>
              <a:rPr lang="hu-HU" altLang="hu-HU" sz="2800" b="1" smtClean="0">
                <a:solidFill>
                  <a:schemeClr val="tx2"/>
                </a:solidFill>
              </a:rPr>
              <a:t>úszás (gyógyvízben), </a:t>
            </a:r>
          </a:p>
          <a:p>
            <a:pPr eaLnBrk="1" hangingPunct="1">
              <a:lnSpc>
                <a:spcPct val="70000"/>
              </a:lnSpc>
            </a:pPr>
            <a:r>
              <a:rPr lang="hu-HU" altLang="hu-HU" sz="2800" b="1" smtClean="0">
                <a:solidFill>
                  <a:schemeClr val="tx2"/>
                </a:solidFill>
              </a:rPr>
              <a:t>esetleg aerobic, pilates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hu-HU" altLang="hu-HU" sz="24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Dozírozás</a:t>
            </a:r>
            <a:r>
              <a:rPr lang="hu-HU" altLang="hu-HU" sz="2400" smtClean="0">
                <a:solidFill>
                  <a:schemeClr val="tx2"/>
                </a:solidFill>
              </a:rPr>
              <a:t>:</a:t>
            </a:r>
            <a:r>
              <a:rPr lang="hu-HU" altLang="hu-HU" sz="2400" smtClean="0"/>
              <a:t> hetente 2-3x az életritmusába beiktatva 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hu-HU" altLang="hu-HU" sz="2400" b="1" smtClean="0"/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hu-HU" altLang="hu-HU" sz="2400" b="1" smtClean="0"/>
              <a:t>Figyelem!</a:t>
            </a:r>
            <a:r>
              <a:rPr lang="hu-HU" altLang="hu-HU" sz="2400" smtClean="0"/>
              <a:t> Ügyelni kell arra, hogy semmi esetre se kerüljön a teste hideg vízbe! Úszás uszoda hőmérsékletű vízben, illetve sebek estén szigorúan ellenjavallt! </a:t>
            </a:r>
          </a:p>
        </p:txBody>
      </p:sp>
      <p:pic>
        <p:nvPicPr>
          <p:cNvPr id="69634" name="AutoShap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76930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6" descr="ANd9GcSu2N1_frGKypj6vDdFJe7Zua14F45bQdpykIDhFi41CYhk5S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423863" y="-381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mtClean="0"/>
              <a:t>Masszázs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784860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b="1" smtClean="0"/>
              <a:t>klasszikus svédmasszázs,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b="1" smtClean="0"/>
              <a:t>kötőszöveti masszázs</a:t>
            </a:r>
            <a:r>
              <a:rPr lang="hu-HU" altLang="hu-HU" smtClean="0"/>
              <a:t> alkalmazása javasolt.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altLang="hu-HU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b="1" smtClean="0">
                <a:solidFill>
                  <a:schemeClr val="tx2"/>
                </a:solidFill>
              </a:rPr>
              <a:t>Hatásai</a:t>
            </a:r>
            <a:r>
              <a:rPr lang="hu-HU" altLang="hu-HU" smtClean="0">
                <a:solidFill>
                  <a:schemeClr val="tx2"/>
                </a:solidFill>
              </a:rPr>
              <a:t>:</a:t>
            </a:r>
            <a:r>
              <a:rPr lang="hu-HU" altLang="hu-HU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mtClean="0"/>
              <a:t>érstimuláció,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mtClean="0"/>
              <a:t>felpezsdíti a bőr folyadéktartalmát,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mtClean="0"/>
              <a:t>csökkenti a végtagok duzzanatát,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mtClean="0"/>
              <a:t>a hajszálér keringés javításával növeli a bőr hőmérsékletét,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mtClean="0"/>
              <a:t>valamint helyileg és reflexes úton fájdalomcsillapító hatású is.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altLang="hu-HU" sz="24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ChangeArrowheads="1"/>
          </p:cNvSpPr>
          <p:nvPr/>
        </p:nvSpPr>
        <p:spPr bwMode="auto">
          <a:xfrm>
            <a:off x="395288" y="1557338"/>
            <a:ext cx="7416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hu-HU" sz="2600" b="1">
                <a:latin typeface="Trebuchet MS" pitchFamily="34" charset="0"/>
              </a:rPr>
              <a:t>Lanolinos, E és A vitamin tartalmú krémek</a:t>
            </a:r>
            <a:r>
              <a:rPr lang="hu-HU" altLang="hu-HU" sz="2600">
                <a:latin typeface="Trebuchet MS" pitchFamily="34" charset="0"/>
              </a:rPr>
              <a:t> javasoltak, bőrtáplálás és hidratálás céljából.</a:t>
            </a:r>
          </a:p>
          <a:p>
            <a:endParaRPr lang="hu-HU" altLang="hu-HU" sz="2600" b="1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hu-HU" altLang="hu-HU" sz="2600" b="1">
                <a:solidFill>
                  <a:schemeClr val="tx2"/>
                </a:solidFill>
                <a:latin typeface="Trebuchet MS" pitchFamily="34" charset="0"/>
              </a:rPr>
              <a:t>Dozírozás</a:t>
            </a:r>
            <a:r>
              <a:rPr lang="hu-HU" altLang="hu-HU" sz="2600">
                <a:solidFill>
                  <a:schemeClr val="tx2"/>
                </a:solidFill>
                <a:latin typeface="Trebuchet MS" pitchFamily="34" charset="0"/>
              </a:rPr>
              <a:t>:</a:t>
            </a:r>
            <a:r>
              <a:rPr lang="hu-HU" altLang="hu-HU" sz="2600">
                <a:latin typeface="Trebuchet MS" pitchFamily="34" charset="0"/>
              </a:rPr>
              <a:t> az érintett bőrfelületen heti 1x-2x.</a:t>
            </a:r>
          </a:p>
        </p:txBody>
      </p:sp>
      <p:pic>
        <p:nvPicPr>
          <p:cNvPr id="73730" name="AutoShap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777163" cy="1403350"/>
          </a:xfrm>
        </p:spPr>
      </p:pic>
      <p:pic>
        <p:nvPicPr>
          <p:cNvPr id="73731" name="Picture 9" descr="ANd9GcRh8bxgrX92h8u8DF8prkuc8IwC3c0WWK6xpD8tUYMa2hPmN8xx7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39592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10" descr="ANd9GcSlYvxLpamAV9VnrUMqnArrSJ7CleVHmRMCUdyjsxBwsmPYnj0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00438"/>
            <a:ext cx="395922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568325" y="-381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mtClean="0"/>
              <a:t>Melegkezelések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9725"/>
            <a:ext cx="7705725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altLang="hu-HU" sz="2300" b="1" smtClean="0">
                <a:solidFill>
                  <a:schemeClr val="tx2"/>
                </a:solidFill>
              </a:rPr>
              <a:t>Ajánlott, nemzetközileg alkalmazott eljárások:</a:t>
            </a:r>
          </a:p>
          <a:p>
            <a:pPr eaLnBrk="1" hangingPunct="1"/>
            <a:r>
              <a:rPr lang="hu-HU" altLang="hu-HU" sz="2300" b="1" smtClean="0"/>
              <a:t>száraz melegpakolások</a:t>
            </a:r>
            <a:r>
              <a:rPr lang="hu-HU" altLang="hu-HU" sz="2300" smtClean="0"/>
              <a:t>: 15 percre, 38 C°-osan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sz="2300" smtClean="0"/>
              <a:t>	pl.: iszappárna. Higiénés szabályok betartásával!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sz="2400" b="1" smtClean="0"/>
              <a:t>Figyelem! </a:t>
            </a:r>
            <a:r>
              <a:rPr lang="hu-HU" altLang="hu-HU" sz="2400" smtClean="0"/>
              <a:t>Ügyelni kell arra, hogy a melegített terület nehogy sérüljön, túlhevüljön. Sebek esetén a nedves melegpakolások nem ajánlottak, a fertőzésveszély miatt.</a:t>
            </a:r>
          </a:p>
        </p:txBody>
      </p:sp>
      <p:pic>
        <p:nvPicPr>
          <p:cNvPr id="75779" name="Picture 9" descr="m-230_meleg-tasak-atlosan-felezett_yje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38638"/>
            <a:ext cx="35274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2437" y="-3810"/>
            <a:ext cx="72390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200" smtClean="0"/>
              <a:t>Paraffin kezelés és a kéztorna együttes eredményessége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3744912" cy="3455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b="1" smtClean="0"/>
              <a:t>Nemzetközi kutatások összegzése alapján: </a:t>
            </a:r>
          </a:p>
          <a:p>
            <a:pPr eaLnBrk="1" hangingPunct="1"/>
            <a:r>
              <a:rPr lang="hu-HU" altLang="hu-HU" smtClean="0"/>
              <a:t>javul az ízületi mozgáspálya, a bőrállapot és a kézfunkció a kontrollcsoporttal összehasonlítva.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mtClean="0"/>
          </a:p>
        </p:txBody>
      </p:sp>
      <p:pic>
        <p:nvPicPr>
          <p:cNvPr id="778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33131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39592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39592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b="0" smtClean="0"/>
              <a:t>ÍZÜLETVÉDELEM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7386637" cy="453548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hu-HU" altLang="hu-HU" b="1" dirty="0" smtClean="0">
                <a:solidFill>
                  <a:schemeClr val="tx2"/>
                </a:solidFill>
              </a:rPr>
              <a:t>Alapelvei:</a:t>
            </a:r>
            <a:r>
              <a:rPr lang="hu-HU" altLang="hu-HU" dirty="0" smtClean="0"/>
              <a:t> </a:t>
            </a:r>
          </a:p>
          <a:p>
            <a:pPr marL="533400" indent="-533400" eaLnBrk="1" hangingPunct="1"/>
            <a:r>
              <a:rPr lang="hu-HU" altLang="hu-HU" dirty="0" smtClean="0"/>
              <a:t>az ízületekben létrejövő nyomásfokozódás, feszülés, túlterhelés elkerülése vagy minimalizálása az ízületek sajátos felépítésének figyelembevételével </a:t>
            </a:r>
            <a:endParaRPr lang="hu-HU" altLang="hu-HU" dirty="0" smtClean="0">
              <a:latin typeface="Arial" charset="0"/>
            </a:endParaRPr>
          </a:p>
          <a:p>
            <a:pPr marL="533400" indent="-533400" eaLnBrk="1" hangingPunct="1">
              <a:buFont typeface="Wingdings 2" pitchFamily="18" charset="2"/>
              <a:buNone/>
            </a:pPr>
            <a:endParaRPr lang="hu-HU" altLang="hu-HU" dirty="0" smtClean="0">
              <a:latin typeface="Arial" charset="0"/>
            </a:endParaRPr>
          </a:p>
          <a:p>
            <a:pPr marL="533400" indent="-533400" eaLnBrk="1" hangingPunct="1"/>
            <a:r>
              <a:rPr lang="hu-HU" altLang="hu-HU" dirty="0" smtClean="0"/>
              <a:t>helyesen használjuk, terheljük az ízületeinket és eközben megtartjuk a mozgékonyságukat és a funkciójukat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423863" y="-381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mtClean="0"/>
              <a:t>Fizikoterápia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7705725" cy="5187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2200" b="1" smtClean="0"/>
              <a:t>Elektromos kezelések</a:t>
            </a:r>
            <a:r>
              <a:rPr lang="hu-HU" altLang="hu-HU" sz="2200" smtClean="0"/>
              <a:t>: iontophoresis, interferencia, szelektív ingeráram, TENS, UH.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200" u="sng" smtClean="0"/>
              <a:t>A </a:t>
            </a:r>
            <a:r>
              <a:rPr lang="hu-HU" altLang="hu-HU" sz="2200" b="1" u="sng" smtClean="0">
                <a:solidFill>
                  <a:schemeClr val="tx2"/>
                </a:solidFill>
              </a:rPr>
              <a:t>TENS kezelésnek</a:t>
            </a:r>
            <a:r>
              <a:rPr lang="hu-HU" altLang="hu-HU" sz="2200" u="sng" smtClean="0"/>
              <a:t> számos jótékony hatása van: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smtClean="0">
                <a:solidFill>
                  <a:schemeClr val="tx1"/>
                </a:solidFill>
              </a:rPr>
              <a:t>reflexes értágító hatása révén emeli a bőrhőmérsékletet,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smtClean="0">
                <a:solidFill>
                  <a:schemeClr val="tx1"/>
                </a:solidFill>
              </a:rPr>
              <a:t>javítja a bőr vérkeringését,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smtClean="0">
                <a:solidFill>
                  <a:schemeClr val="tx1"/>
                </a:solidFill>
              </a:rPr>
              <a:t>és fájdalomcsillapítóként is kitűnően alkalmazható.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smtClean="0">
                <a:solidFill>
                  <a:schemeClr val="tx1"/>
                </a:solidFill>
              </a:rPr>
              <a:t>Jó hatású nyelési nehezítettség és Raynaud syndroma esetén, megfelelő ideig és megfelelő módon alkalmazva</a:t>
            </a:r>
            <a:endParaRPr lang="hu-HU" altLang="hu-HU" sz="2200" smtClean="0"/>
          </a:p>
        </p:txBody>
      </p:sp>
      <p:pic>
        <p:nvPicPr>
          <p:cNvPr id="79875" name="Picture 6" descr="ANd9GcT4luzxljbSGer26slJJKMMM76wtnaEpX12bdhce-XOOaCImA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81513"/>
            <a:ext cx="42497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2400" b="1" smtClean="0"/>
              <a:t>Ultrahangkezelés</a:t>
            </a:r>
            <a:r>
              <a:rPr lang="hu-HU" altLang="hu-HU" sz="2400" smtClean="0"/>
              <a:t>: Helyi, mély meleghatása miatt ajánlott, fájdalomcsillapításra, lágyrész-zsugorodások, izomfeszülések oldására, keringésjavításra.</a:t>
            </a:r>
          </a:p>
        </p:txBody>
      </p:sp>
      <p:pic>
        <p:nvPicPr>
          <p:cNvPr id="81922" name="AutoShap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74866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6" descr="sonostim1_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446405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512762" y="188913"/>
            <a:ext cx="79248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000" b="0" smtClean="0"/>
              <a:t>GYÓGYÁSZATI SEGÉDESZKÖZÖK</a:t>
            </a:r>
            <a:br>
              <a:rPr lang="hu-HU" altLang="hu-HU" sz="3000" b="0" smtClean="0"/>
            </a:br>
            <a:r>
              <a:rPr lang="hu-HU" altLang="hu-HU" sz="3000" b="0" smtClean="0"/>
              <a:t>Tisztálkodás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7693025" cy="2087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altLang="hu-HU" sz="2400" b="1" smtClean="0"/>
              <a:t>Fürdés, zuhanyozás könnyítése:</a:t>
            </a:r>
          </a:p>
          <a:p>
            <a:pPr eaLnBrk="1" hangingPunct="1"/>
            <a:r>
              <a:rPr lang="hu-HU" altLang="hu-HU" sz="2100" smtClean="0"/>
              <a:t>Hosszított nyelű szivacsok, kefék</a:t>
            </a:r>
          </a:p>
          <a:p>
            <a:pPr eaLnBrk="1" hangingPunct="1"/>
            <a:r>
              <a:rPr lang="hu-HU" altLang="hu-HU" sz="2100" smtClean="0"/>
              <a:t>Kádülőke, kapaszkodók</a:t>
            </a:r>
          </a:p>
          <a:p>
            <a:pPr eaLnBrk="1" hangingPunct="1"/>
            <a:r>
              <a:rPr lang="hu-HU" altLang="hu-HU" sz="2100" smtClean="0"/>
              <a:t>Keskeny műanyag székek</a:t>
            </a:r>
          </a:p>
          <a:p>
            <a:pPr eaLnBrk="1" hangingPunct="1"/>
            <a:r>
              <a:rPr lang="hu-HU" altLang="hu-HU" sz="2100" smtClean="0"/>
              <a:t>Csúszásgátlók</a:t>
            </a:r>
          </a:p>
        </p:txBody>
      </p:sp>
      <p:pic>
        <p:nvPicPr>
          <p:cNvPr id="60421" name="Picture 5" descr="fürdőke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697413"/>
            <a:ext cx="2160587" cy="2160587"/>
          </a:xfrm>
        </p:spPr>
      </p:pic>
      <p:pic>
        <p:nvPicPr>
          <p:cNvPr id="60422" name="Picture 6" descr="fali_kapaszko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30956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kádülő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16338"/>
            <a:ext cx="20875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csúszásgátló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27368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584200" y="26035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000" b="0" smtClean="0"/>
              <a:t>GYÓGYÁSZATI SEGÉDESZKÖZÖK</a:t>
            </a:r>
            <a:br>
              <a:rPr lang="hu-HU" altLang="hu-HU" sz="3000" b="0" smtClean="0"/>
            </a:br>
            <a:r>
              <a:rPr lang="hu-HU" altLang="hu-HU" sz="3000" b="0" smtClean="0"/>
              <a:t>Öltözködés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7693025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2400" b="1" smtClean="0"/>
              <a:t>A manipuláció, nyújtózkodás könnyítésére</a:t>
            </a:r>
            <a:r>
              <a:rPr lang="hu-HU" altLang="hu-HU" sz="24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nyújtózó eszközök,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öltözködő pálcák,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hosszított nyelű cipőkanalak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zokni- és harisnyahúzók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500" smtClean="0"/>
              <a:t>bebújós, gumis, tépőzáras cipők</a:t>
            </a:r>
          </a:p>
        </p:txBody>
      </p:sp>
      <p:pic>
        <p:nvPicPr>
          <p:cNvPr id="62469" name="Picture 5" descr="cipoka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292600"/>
            <a:ext cx="3527425" cy="2376488"/>
          </a:xfrm>
        </p:spPr>
      </p:pic>
      <p:pic>
        <p:nvPicPr>
          <p:cNvPr id="62470" name="Picture 6" descr="harisnya_zokinhúzó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92600"/>
            <a:ext cx="34559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zoknihúz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259238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Grp="1" noChangeArrowheads="1"/>
          </p:cNvSpPr>
          <p:nvPr>
            <p:ph type="title"/>
          </p:nvPr>
        </p:nvSpPr>
        <p:spPr>
          <a:xfrm>
            <a:off x="512762" y="260350"/>
            <a:ext cx="79248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000" b="0" smtClean="0"/>
              <a:t>GYÓGYÁSZATI SEGÉDESZKÖZÖK</a:t>
            </a:r>
            <a:br>
              <a:rPr lang="hu-HU" altLang="hu-HU" sz="3000" b="0" smtClean="0"/>
            </a:br>
            <a:r>
              <a:rPr lang="hu-HU" altLang="hu-HU" sz="3000" b="0" smtClean="0"/>
              <a:t>Szájhigiéné</a:t>
            </a:r>
          </a:p>
        </p:txBody>
      </p:sp>
      <p:sp>
        <p:nvSpPr>
          <p:cNvPr id="8806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7693025" cy="1439863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hu-HU" altLang="hu-HU" sz="2400" smtClean="0"/>
              <a:t>elektromos fogkefék, </a:t>
            </a:r>
          </a:p>
          <a:p>
            <a:pPr eaLnBrk="1" hangingPunct="1">
              <a:lnSpc>
                <a:spcPct val="60000"/>
              </a:lnSpc>
            </a:pPr>
            <a:r>
              <a:rPr lang="hu-HU" altLang="hu-HU" sz="2400" smtClean="0"/>
              <a:t>körkörös sörtéjű fogkefék, </a:t>
            </a:r>
          </a:p>
          <a:p>
            <a:pPr eaLnBrk="1" hangingPunct="1">
              <a:lnSpc>
                <a:spcPct val="60000"/>
              </a:lnSpc>
            </a:pPr>
            <a:r>
              <a:rPr lang="hu-HU" altLang="hu-HU" sz="2400" smtClean="0"/>
              <a:t>kis gyerekfogkefék fogantyúval felszerelve, </a:t>
            </a:r>
          </a:p>
          <a:p>
            <a:pPr eaLnBrk="1" hangingPunct="1">
              <a:lnSpc>
                <a:spcPct val="60000"/>
              </a:lnSpc>
            </a:pPr>
            <a:r>
              <a:rPr lang="hu-HU" altLang="hu-HU" sz="2400" smtClean="0"/>
              <a:t>pumpás adagolású fogkrémek ajánlottak.</a:t>
            </a:r>
          </a:p>
        </p:txBody>
      </p:sp>
      <p:pic>
        <p:nvPicPr>
          <p:cNvPr id="64519" name="Picture 7" descr="körkörös fogke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149725"/>
            <a:ext cx="3800475" cy="2519363"/>
          </a:xfrm>
        </p:spPr>
      </p:pic>
      <p:pic>
        <p:nvPicPr>
          <p:cNvPr id="64520" name="Picture 8" descr="elektromos_körfogke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39592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657225" y="26035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000" b="0" smtClean="0"/>
              <a:t>GYÓGYÁSZATI SEGÉDESZKÖZÖK</a:t>
            </a:r>
            <a:br>
              <a:rPr lang="hu-HU" altLang="hu-HU" sz="3000" b="0" smtClean="0"/>
            </a:br>
            <a:r>
              <a:rPr lang="hu-HU" altLang="hu-HU" sz="3000" b="0" smtClean="0"/>
              <a:t>Izomgyengeségre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98613"/>
            <a:ext cx="5400675" cy="5143500"/>
          </a:xfrm>
        </p:spPr>
        <p:txBody>
          <a:bodyPr/>
          <a:lstStyle/>
          <a:p>
            <a:pPr eaLnBrk="1" hangingPunct="1"/>
            <a:r>
              <a:rPr lang="hu-HU" altLang="hu-HU" sz="2400" b="1" smtClean="0"/>
              <a:t>A medenceövi és csípő körüli izomrendszer gyengesége</a:t>
            </a:r>
            <a:r>
              <a:rPr lang="hu-HU" altLang="hu-HU" sz="2400" smtClean="0"/>
              <a:t> sok nehézséget okozhat az ágyból, WC-ről, székről, vagy a kád fenekéről való felkelésben. </a:t>
            </a:r>
          </a:p>
          <a:p>
            <a:pPr eaLnBrk="1" hangingPunct="1"/>
            <a:r>
              <a:rPr lang="hu-HU" altLang="hu-HU" sz="2400" smtClean="0"/>
              <a:t>Egy egyszerű megoldás ezekre a problémákra, hogy megemeljük az ülőfelület magasságát pl.: </a:t>
            </a:r>
            <a:r>
              <a:rPr lang="hu-HU" altLang="hu-HU" sz="2400" b="1" smtClean="0">
                <a:solidFill>
                  <a:schemeClr val="tx2"/>
                </a:solidFill>
              </a:rPr>
              <a:t>bútorláb-magasítókat vagy székláb-hosszabbítókat</a:t>
            </a:r>
            <a:r>
              <a:rPr lang="hu-HU" altLang="hu-HU" sz="2400" smtClean="0"/>
              <a:t> használva. </a:t>
            </a:r>
          </a:p>
          <a:p>
            <a:pPr eaLnBrk="1" hangingPunct="1"/>
            <a:r>
              <a:rPr lang="hu-HU" altLang="hu-HU" sz="2400" smtClean="0"/>
              <a:t>Számos </a:t>
            </a:r>
            <a:r>
              <a:rPr lang="hu-HU" altLang="hu-HU" sz="2400" b="1" smtClean="0">
                <a:solidFill>
                  <a:schemeClr val="tx2"/>
                </a:solidFill>
              </a:rPr>
              <a:t>WC ülőke-magasító, fürdőkádszék és kapaszkodó</a:t>
            </a:r>
            <a:r>
              <a:rPr lang="hu-HU" altLang="hu-HU" sz="2400" smtClean="0"/>
              <a:t> kapható.</a:t>
            </a:r>
          </a:p>
        </p:txBody>
      </p:sp>
      <p:pic>
        <p:nvPicPr>
          <p:cNvPr id="66565" name="Picture 5" descr="WC magasító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08050"/>
            <a:ext cx="2003425" cy="2173288"/>
          </a:xfrm>
        </p:spPr>
      </p:pic>
      <p:pic>
        <p:nvPicPr>
          <p:cNvPr id="66566" name="Picture 6" descr="fém bútorláb hossz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4538"/>
            <a:ext cx="2017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fa bútorláb hossz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29225"/>
            <a:ext cx="2089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657225" y="188913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000" b="0" smtClean="0"/>
              <a:t>GYÓGYÁSZATI SEGÉDESZKÖZÖK</a:t>
            </a:r>
            <a:br>
              <a:rPr lang="hu-HU" altLang="hu-HU" sz="3000" b="0" smtClean="0"/>
            </a:br>
            <a:r>
              <a:rPr lang="hu-HU" altLang="hu-HU" sz="3000" b="0" smtClean="0"/>
              <a:t>Háztartás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7693025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A konzervek, az üvegek, a dobozok kinyitása sok problémát okozhat. A </a:t>
            </a:r>
            <a:r>
              <a:rPr lang="hu-HU" altLang="hu-HU" sz="2400" b="1" smtClean="0">
                <a:solidFill>
                  <a:schemeClr val="tx2"/>
                </a:solidFill>
              </a:rPr>
              <a:t>konzervnyitó, </a:t>
            </a:r>
            <a:r>
              <a:rPr lang="hu-HU" altLang="hu-HU" sz="2400" smtClean="0">
                <a:solidFill>
                  <a:schemeClr val="tx2"/>
                </a:solidFill>
              </a:rPr>
              <a:t>az </a:t>
            </a:r>
            <a:r>
              <a:rPr lang="hu-HU" altLang="hu-HU" sz="2400" b="1" smtClean="0">
                <a:solidFill>
                  <a:schemeClr val="tx2"/>
                </a:solidFill>
              </a:rPr>
              <a:t>üvegnyitók</a:t>
            </a:r>
            <a:r>
              <a:rPr lang="hu-HU" altLang="hu-HU" sz="2400" b="1" smtClean="0"/>
              <a:t> </a:t>
            </a:r>
            <a:r>
              <a:rPr lang="hu-HU" altLang="hu-HU" sz="2400" smtClean="0"/>
              <a:t>és egyéb energiatakarékos eszközök, úgymint a </a:t>
            </a:r>
            <a:r>
              <a:rPr lang="hu-HU" altLang="hu-HU" sz="2400" b="1" smtClean="0">
                <a:solidFill>
                  <a:schemeClr val="tx2"/>
                </a:solidFill>
              </a:rPr>
              <a:t>könnyűsúlyú eszközök</a:t>
            </a:r>
            <a:r>
              <a:rPr lang="hu-HU" altLang="hu-HU" sz="2400" smtClean="0"/>
              <a:t> és főzőedények, az </a:t>
            </a:r>
            <a:r>
              <a:rPr lang="hu-HU" altLang="hu-HU" sz="2400" b="1" smtClean="0">
                <a:solidFill>
                  <a:schemeClr val="tx2"/>
                </a:solidFill>
              </a:rPr>
              <a:t>elektromos konyhai gépek</a:t>
            </a:r>
            <a:r>
              <a:rPr lang="hu-HU" altLang="hu-HU" sz="2400" smtClean="0"/>
              <a:t>, illetve a mikrohullámú sütő nagy segítséget nyújtanak. </a:t>
            </a:r>
          </a:p>
        </p:txBody>
      </p:sp>
      <p:pic>
        <p:nvPicPr>
          <p:cNvPr id="68613" name="Picture 5" descr="konzervnyitó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860800"/>
            <a:ext cx="2519362" cy="2592388"/>
          </a:xfrm>
        </p:spPr>
      </p:pic>
      <p:pic>
        <p:nvPicPr>
          <p:cNvPr id="68614" name="Picture 6" descr="pohárfogó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üvegnyitó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89363"/>
            <a:ext cx="25923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/>
          <p:cNvSpPr>
            <a:spLocks noGrp="1" noChangeArrowheads="1"/>
          </p:cNvSpPr>
          <p:nvPr>
            <p:ph type="title"/>
          </p:nvPr>
        </p:nvSpPr>
        <p:spPr>
          <a:xfrm>
            <a:off x="728662" y="188913"/>
            <a:ext cx="79248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000" b="0" smtClean="0"/>
              <a:t>GYÓGYÁSZATI SEGÉDESZKÖZÖK</a:t>
            </a:r>
            <a:br>
              <a:rPr lang="hu-HU" altLang="hu-HU" sz="3000" b="0" smtClean="0"/>
            </a:br>
            <a:r>
              <a:rPr lang="hu-HU" altLang="hu-HU" sz="3000" b="0" smtClean="0"/>
              <a:t>Háztartás</a:t>
            </a:r>
          </a:p>
        </p:txBody>
      </p:sp>
      <p:sp>
        <p:nvSpPr>
          <p:cNvPr id="942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3732212" cy="2374900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Speciális kések</a:t>
            </a:r>
          </a:p>
          <a:p>
            <a:pPr eaLnBrk="1" hangingPunct="1"/>
            <a:r>
              <a:rPr lang="hu-HU" altLang="hu-HU" sz="2400" smtClean="0"/>
              <a:t>A takarítást és a mosást egy hétre el kell nyújtani, sok apró részletben végezze el a kitűzött feladatokat.</a:t>
            </a:r>
            <a:endParaRPr lang="hu-HU" altLang="hu-HU" smtClean="0"/>
          </a:p>
        </p:txBody>
      </p:sp>
      <p:pic>
        <p:nvPicPr>
          <p:cNvPr id="70663" name="Picture 7" descr="kenyérvágó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25538"/>
            <a:ext cx="3529012" cy="2522537"/>
          </a:xfrm>
        </p:spPr>
      </p:pic>
      <p:pic>
        <p:nvPicPr>
          <p:cNvPr id="70664" name="Picture 8" descr="zárnyitó T fogantyúv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1321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vastagított evőeszközö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48244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/>
          <p:cNvSpPr>
            <a:spLocks noGrp="1" noChangeArrowheads="1"/>
          </p:cNvSpPr>
          <p:nvPr>
            <p:ph type="title"/>
          </p:nvPr>
        </p:nvSpPr>
        <p:spPr>
          <a:xfrm>
            <a:off x="568325" y="-381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b="0" smtClean="0"/>
              <a:t>PIHENÉS/ALVÁS</a:t>
            </a:r>
          </a:p>
        </p:txBody>
      </p:sp>
      <p:pic>
        <p:nvPicPr>
          <p:cNvPr id="77831" name="Picture 7" descr="ágy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700213"/>
            <a:ext cx="4203700" cy="2085975"/>
          </a:xfrm>
        </p:spPr>
      </p:pic>
      <p:sp>
        <p:nvSpPr>
          <p:cNvPr id="9625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179388" y="1412875"/>
            <a:ext cx="4679950" cy="2736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400" b="1" smtClean="0"/>
              <a:t>Refluxos (gyomorsav-visszaáramlásos) panaszok esetén az alábbi javallatot adjuk:</a:t>
            </a:r>
            <a:endParaRPr lang="hu-HU" altLang="hu-HU" sz="24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400" b="1" smtClean="0">
                <a:solidFill>
                  <a:schemeClr val="tx2"/>
                </a:solidFill>
              </a:rPr>
              <a:t>Fontos hogy ne laposan aludjon!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smtClean="0">
                <a:solidFill>
                  <a:schemeClr val="tx2"/>
                </a:solidFill>
              </a:rPr>
              <a:t>Az ágy feji részét magasítsa meg (15-20 cm)!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400" smtClean="0"/>
              <a:t>Ezt megvalósíthatja egy vagy két nagypárnával! </a:t>
            </a:r>
          </a:p>
        </p:txBody>
      </p:sp>
      <p:sp>
        <p:nvSpPr>
          <p:cNvPr id="9626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4699000"/>
            <a:ext cx="7705725" cy="1825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300" smtClean="0"/>
              <a:t>Ha gerincpanasza van, akkor az </a:t>
            </a:r>
            <a:r>
              <a:rPr lang="hu-HU" altLang="hu-HU" sz="2300" b="1" smtClean="0">
                <a:solidFill>
                  <a:schemeClr val="tx2"/>
                </a:solidFill>
              </a:rPr>
              <a:t>ágyláb-magasítással emelje meg az ágy feji végét</a:t>
            </a:r>
            <a:r>
              <a:rPr lang="hu-HU" altLang="hu-HU" sz="2300" smtClean="0"/>
              <a:t> (tégla, toldalék, stb.)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300" smtClean="0"/>
              <a:t>Minél magasabban van a feje a törzséhez képest, annál kisebb a gyomorsav visszafolyásának az esélye.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7" descr="Logodesign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7343775" cy="3919537"/>
          </a:xfrm>
        </p:spPr>
      </p:pic>
      <p:sp>
        <p:nvSpPr>
          <p:cNvPr id="98306" name="Text Box 6"/>
          <p:cNvSpPr txBox="1">
            <a:spLocks noChangeArrowheads="1"/>
          </p:cNvSpPr>
          <p:nvPr/>
        </p:nvSpPr>
        <p:spPr bwMode="auto">
          <a:xfrm>
            <a:off x="179388" y="4221163"/>
            <a:ext cx="7956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200" b="1"/>
              <a:t>www.scleroderma.hu </a:t>
            </a:r>
            <a:r>
              <a:rPr lang="hu-HU" altLang="hu-HU" sz="3200" b="1">
                <a:solidFill>
                  <a:schemeClr val="tx2"/>
                </a:solidFill>
              </a:rPr>
              <a:t>vagy</a:t>
            </a:r>
            <a:r>
              <a:rPr lang="hu-HU" altLang="hu-HU" sz="3200" b="1"/>
              <a:t> www.szkleroderma.hu</a:t>
            </a:r>
          </a:p>
          <a:p>
            <a:pPr algn="ctr">
              <a:spcBef>
                <a:spcPct val="50000"/>
              </a:spcBef>
            </a:pPr>
            <a:r>
              <a:rPr lang="hu-HU" altLang="hu-HU" sz="3200" b="1">
                <a:solidFill>
                  <a:schemeClr val="tx2"/>
                </a:solidFill>
              </a:rPr>
              <a:t>Megbízható, szakmailag ellenőrzött információnyújtás és tájékoztatás.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07504" y="1412776"/>
            <a:ext cx="7994204" cy="21602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Kímélő ízületi helyzetekben, megfelelő testtartással kell végezni a </a:t>
            </a:r>
            <a:r>
              <a:rPr lang="hu-HU" altLang="hu-HU" sz="2400" b="1" dirty="0" smtClean="0">
                <a:solidFill>
                  <a:schemeClr val="tx2"/>
                </a:solidFill>
              </a:rPr>
              <a:t>napi élet során és a munkakörnyezetben</a:t>
            </a:r>
            <a:r>
              <a:rPr lang="hu-HU" altLang="hu-HU" sz="2400" dirty="0" smtClean="0"/>
              <a:t> a jellemző mozgásmintákat.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A </a:t>
            </a:r>
            <a:r>
              <a:rPr lang="hu-HU" altLang="hu-HU" sz="2400" b="1" dirty="0" smtClean="0">
                <a:solidFill>
                  <a:schemeClr val="tx2"/>
                </a:solidFill>
              </a:rPr>
              <a:t>gyógytorna gyakorlatok során</a:t>
            </a:r>
            <a:r>
              <a:rPr lang="hu-HU" altLang="hu-HU" sz="2400" dirty="0" smtClean="0"/>
              <a:t> ízületkímélő pozíciókban kell megtanulni és elvégezni a célzott gyakorlatokat.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2400" dirty="0" smtClean="0"/>
              <a:t>	pl.: derékleszorítás</a:t>
            </a:r>
          </a:p>
        </p:txBody>
      </p:sp>
      <p:pic>
        <p:nvPicPr>
          <p:cNvPr id="26626" name="AutoShap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7632700" cy="1524000"/>
          </a:xfrm>
        </p:spPr>
      </p:pic>
      <p:pic>
        <p:nvPicPr>
          <p:cNvPr id="26627" name="Picture 11" descr="P82600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44900"/>
            <a:ext cx="3840162" cy="2879725"/>
          </a:xfrm>
        </p:spPr>
      </p:pic>
      <p:pic>
        <p:nvPicPr>
          <p:cNvPr id="26628" name="Picture 12" descr="P82600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644900"/>
            <a:ext cx="3840163" cy="2879725"/>
          </a:xfrm>
        </p:spPr>
      </p:pic>
      <p:sp>
        <p:nvSpPr>
          <p:cNvPr id="26629" name="AutoShape 15"/>
          <p:cNvSpPr>
            <a:spLocks noChangeArrowheads="1"/>
          </p:cNvSpPr>
          <p:nvPr/>
        </p:nvSpPr>
        <p:spPr bwMode="auto">
          <a:xfrm>
            <a:off x="1547813" y="5734050"/>
            <a:ext cx="936625" cy="576263"/>
          </a:xfrm>
          <a:custGeom>
            <a:avLst/>
            <a:gdLst>
              <a:gd name="T0" fmla="*/ 20307112 w 21600"/>
              <a:gd name="T1" fmla="*/ 0 h 21600"/>
              <a:gd name="T2" fmla="*/ 5076767 w 21600"/>
              <a:gd name="T3" fmla="*/ 7687029 h 21600"/>
              <a:gd name="T4" fmla="*/ 20307112 w 21600"/>
              <a:gd name="T5" fmla="*/ 3843514 h 21600"/>
              <a:gd name="T6" fmla="*/ 35537415 w 21600"/>
              <a:gd name="T7" fmla="*/ 76870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AutoShape 16"/>
          <p:cNvSpPr>
            <a:spLocks noChangeArrowheads="1"/>
          </p:cNvSpPr>
          <p:nvPr/>
        </p:nvSpPr>
        <p:spPr bwMode="auto">
          <a:xfrm>
            <a:off x="5076825" y="5734050"/>
            <a:ext cx="936625" cy="217488"/>
          </a:xfrm>
          <a:custGeom>
            <a:avLst/>
            <a:gdLst>
              <a:gd name="T0" fmla="*/ 20307112 w 21600"/>
              <a:gd name="T1" fmla="*/ 0 h 21600"/>
              <a:gd name="T2" fmla="*/ 5076767 w 21600"/>
              <a:gd name="T3" fmla="*/ 1094931 h 21600"/>
              <a:gd name="T4" fmla="*/ 20307112 w 21600"/>
              <a:gd name="T5" fmla="*/ 547466 h 21600"/>
              <a:gd name="T6" fmla="*/ 35537415 w 21600"/>
              <a:gd name="T7" fmla="*/ 10949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1" name="Line 17"/>
          <p:cNvSpPr>
            <a:spLocks noChangeShapeType="1"/>
          </p:cNvSpPr>
          <p:nvPr/>
        </p:nvSpPr>
        <p:spPr bwMode="auto">
          <a:xfrm>
            <a:off x="5435600" y="3789363"/>
            <a:ext cx="0" cy="7207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72450" cy="12684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altLang="hu-HU" sz="4800" cap="none" smtClean="0">
                <a:ln>
                  <a:noFill/>
                </a:ln>
                <a:solidFill>
                  <a:schemeClr val="tx2"/>
                </a:solidFill>
              </a:rPr>
              <a:t>KÖSZÖNÖM A FIGYELMET!</a:t>
            </a:r>
          </a:p>
        </p:txBody>
      </p:sp>
      <p:pic>
        <p:nvPicPr>
          <p:cNvPr id="100354" name="Picture 5" descr="P6180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0564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8316913" y="908050"/>
            <a:ext cx="827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00356" name="Text Box 7"/>
          <p:cNvSpPr txBox="1">
            <a:spLocks noChangeArrowheads="1"/>
          </p:cNvSpPr>
          <p:nvPr/>
        </p:nvSpPr>
        <p:spPr bwMode="auto">
          <a:xfrm>
            <a:off x="0" y="62372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400">
                <a:latin typeface="Trebuchet MS" pitchFamily="34" charset="0"/>
              </a:rPr>
              <a:t>Forrás: Janet L. Poole: Musculoskeletal Rehabilitation in the Person with Scleroderma. Curr Opin Rheumatol. 2010;22(2):205</a:t>
            </a:r>
            <a:r>
              <a:rPr lang="hu-HU" altLang="hu-HU" sz="1400"/>
              <a:t>                                                               Képek: www.google.hu/search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>
          <a:xfrm>
            <a:off x="566737" y="187326"/>
            <a:ext cx="79248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b="0" smtClean="0"/>
              <a:t>GYÓGYTORNA 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85888"/>
            <a:ext cx="8027988" cy="5472112"/>
          </a:xfrm>
        </p:spPr>
        <p:txBody>
          <a:bodyPr/>
          <a:lstStyle/>
          <a:p>
            <a:pPr algn="ctr" eaLnBrk="1" hangingPunct="1"/>
            <a:r>
              <a:rPr lang="hu-HU" altLang="hu-HU" sz="2400" smtClean="0"/>
              <a:t>Az otthoni tornában társai lehetünk, segíthetjük Önt, komplex, </a:t>
            </a:r>
            <a:r>
              <a:rPr lang="hu-HU" altLang="hu-HU" sz="2400" b="1" smtClean="0"/>
              <a:t>minden tornatípust tartalmazó DVD-nk</a:t>
            </a:r>
            <a:r>
              <a:rPr lang="hu-HU" altLang="hu-HU" sz="2400" smtClean="0"/>
              <a:t> segítségével, melyet az </a:t>
            </a:r>
            <a:r>
              <a:rPr lang="hu-HU" altLang="hu-HU" sz="2400" b="1" smtClean="0">
                <a:solidFill>
                  <a:schemeClr val="tx2"/>
                </a:solidFill>
              </a:rPr>
              <a:t>Országos Scleroderma Köhasznú Egyesület</a:t>
            </a:r>
            <a:r>
              <a:rPr lang="hu-HU" altLang="hu-HU" sz="2400" smtClean="0"/>
              <a:t> igénylésére készítettünk. </a:t>
            </a:r>
            <a:endParaRPr lang="hu-HU" altLang="hu-HU" sz="2400" b="1" smtClean="0"/>
          </a:p>
        </p:txBody>
      </p:sp>
      <p:pic>
        <p:nvPicPr>
          <p:cNvPr id="98311" name="Picture 7" descr="bo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72532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93019" y="-3894"/>
            <a:ext cx="7171461" cy="11683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dirty="0" smtClean="0"/>
              <a:t>Légző torna</a:t>
            </a:r>
          </a:p>
        </p:txBody>
      </p:sp>
      <p:sp>
        <p:nvSpPr>
          <p:cNvPr id="3072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50825" y="1609725"/>
            <a:ext cx="3749675" cy="4846638"/>
          </a:xfrm>
        </p:spPr>
        <p:txBody>
          <a:bodyPr/>
          <a:lstStyle/>
          <a:p>
            <a:pPr eaLnBrk="1" hangingPunct="1"/>
            <a:r>
              <a:rPr lang="hu-HU" altLang="hu-HU" sz="2400" b="1" smtClean="0"/>
              <a:t>hasi légzés és </a:t>
            </a:r>
          </a:p>
          <a:p>
            <a:pPr eaLnBrk="1" hangingPunct="1"/>
            <a:r>
              <a:rPr lang="hu-HU" altLang="hu-HU" sz="2400" b="1" smtClean="0"/>
              <a:t>a tüdő oldalsó-szélső részének átlélegeztetése</a:t>
            </a:r>
          </a:p>
          <a:p>
            <a:pPr eaLnBrk="1" hangingPunct="1"/>
            <a:r>
              <a:rPr lang="hu-HU" altLang="hu-HU" sz="2400" smtClean="0"/>
              <a:t>változatos testhelyzetben, nyugodt környezetben,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	napi legalább 2x, gyakorlattípusokat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	6-8x ismételve</a:t>
            </a:r>
          </a:p>
        </p:txBody>
      </p:sp>
      <p:pic>
        <p:nvPicPr>
          <p:cNvPr id="30723" name="Picture 10" descr="P826004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908050"/>
            <a:ext cx="3360738" cy="2520950"/>
          </a:xfrm>
        </p:spPr>
      </p:pic>
      <p:pic>
        <p:nvPicPr>
          <p:cNvPr id="30724" name="Picture 11" descr="P82600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149725"/>
            <a:ext cx="3357563" cy="2517775"/>
          </a:xfrm>
        </p:spPr>
      </p:pic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4356100" y="3789363"/>
            <a:ext cx="309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>
                <a:latin typeface="Trebuchet MS" pitchFamily="34" charset="0"/>
              </a:rPr>
              <a:t>Belégzés:</a:t>
            </a: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4356100" y="476250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>
                <a:latin typeface="Trebuchet MS" pitchFamily="34" charset="0"/>
              </a:rPr>
              <a:t>Kilégzés: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200" dirty="0" smtClean="0"/>
              <a:t>Ízületi mozgásokat javító gyakorlatok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Célzott terület: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Felső</a:t>
            </a:r>
            <a:r>
              <a:rPr lang="hu-HU" altLang="hu-HU" sz="2400" smtClean="0">
                <a:latin typeface="Arial" charset="0"/>
              </a:rPr>
              <a:t> </a:t>
            </a:r>
            <a:r>
              <a:rPr lang="hu-HU" altLang="hu-HU" sz="2400" smtClean="0"/>
              <a:t>végtagon: vállak, könyökök, csuklók, kéz kisízületek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Als</a:t>
            </a:r>
            <a:r>
              <a:rPr lang="hu-HU" altLang="hu-HU" sz="2400" smtClean="0">
                <a:latin typeface="Arial" charset="0"/>
              </a:rPr>
              <a:t>ó</a:t>
            </a:r>
            <a:r>
              <a:rPr lang="hu-HU" altLang="hu-HU" sz="2400" smtClean="0"/>
              <a:t>végtagon: csípők, térdek, bokák, lábujjak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hu-HU" altLang="hu-HU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2400" b="1" smtClean="0">
                <a:solidFill>
                  <a:schemeClr val="tx2"/>
                </a:solidFill>
              </a:rPr>
              <a:t>Elvek: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teljes pályán és minden síkban átmozgató,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aktív torna és nyújtás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véghelyzetekig, illetve fájdalomhatárig kivitelezett mozdulatok, melyek lehetnek komplexek, több ízületi mozgást együttesen bekapcsoló kombinált gyakorlatok</a:t>
            </a:r>
            <a:endParaRPr lang="hu-HU" altLang="hu-HU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 descr="P8260002"/>
          <p:cNvPicPr>
            <a:picLocks noGrp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00438"/>
            <a:ext cx="3814762" cy="3167062"/>
          </a:xfrm>
        </p:spPr>
      </p:pic>
      <p:pic>
        <p:nvPicPr>
          <p:cNvPr id="34818" name="Picture 10" descr="P8260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33375"/>
            <a:ext cx="3816350" cy="3167063"/>
          </a:xfrm>
        </p:spPr>
      </p:pic>
      <p:pic>
        <p:nvPicPr>
          <p:cNvPr id="34819" name="Picture 11" descr="P8260006"/>
          <p:cNvPicPr>
            <a:picLocks noGrp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500438"/>
            <a:ext cx="3814762" cy="3167062"/>
          </a:xfrm>
        </p:spPr>
      </p:pic>
      <p:pic>
        <p:nvPicPr>
          <p:cNvPr id="34820" name="Picture 12" descr="P8260012"/>
          <p:cNvPicPr>
            <a:picLocks noGrp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3814762" cy="31670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23850" y="260350"/>
            <a:ext cx="7239000" cy="8366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2800" cap="none" smtClean="0">
                <a:ln>
                  <a:noFill/>
                </a:ln>
                <a:solidFill>
                  <a:schemeClr val="tx2"/>
                </a:solidFill>
              </a:rPr>
              <a:t>Nyújtási technikák</a:t>
            </a:r>
          </a:p>
        </p:txBody>
      </p:sp>
      <p:pic>
        <p:nvPicPr>
          <p:cNvPr id="36866" name="Picture 9" descr="P82600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3744912" cy="2520950"/>
          </a:xfrm>
        </p:spPr>
      </p:pic>
      <p:pic>
        <p:nvPicPr>
          <p:cNvPr id="36867" name="Picture 10" descr="P8260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196975"/>
            <a:ext cx="3744913" cy="2520950"/>
          </a:xfrm>
        </p:spPr>
      </p:pic>
      <p:pic>
        <p:nvPicPr>
          <p:cNvPr id="36868" name="Picture 11" descr="P82600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933825"/>
            <a:ext cx="3744912" cy="2517775"/>
          </a:xfrm>
        </p:spPr>
      </p:pic>
      <p:pic>
        <p:nvPicPr>
          <p:cNvPr id="36869" name="Picture 12" descr="P826003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933825"/>
            <a:ext cx="3744913" cy="25177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ényűző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891</TotalTime>
  <Words>1082</Words>
  <Application>Microsoft Office PowerPoint</Application>
  <PresentationFormat>Diavetítés a képernyőre (4:3 oldalarány)</PresentationFormat>
  <Paragraphs>215</Paragraphs>
  <Slides>40</Slides>
  <Notes>40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Fényűző</vt:lpstr>
      <vt:lpstr>Napi minimum gyógytorna program sclerodermával élők számára</vt:lpstr>
      <vt:lpstr>Napi feladataink</vt:lpstr>
      <vt:lpstr>ÍZÜLETVÉDELEM</vt:lpstr>
      <vt:lpstr>PowerPoint bemutató</vt:lpstr>
      <vt:lpstr>GYÓGYTORNA </vt:lpstr>
      <vt:lpstr>Légző torna</vt:lpstr>
      <vt:lpstr>Ízületi mozgásokat javító gyakorlatok</vt:lpstr>
      <vt:lpstr>PowerPoint bemutató</vt:lpstr>
      <vt:lpstr>Nyújtási technikák</vt:lpstr>
      <vt:lpstr>Nyújtási technikák</vt:lpstr>
      <vt:lpstr>PowerPoint bemutató</vt:lpstr>
      <vt:lpstr>Izomerősítés</vt:lpstr>
      <vt:lpstr>AKARATERŐ + KITARTÁS = </vt:lpstr>
      <vt:lpstr>Kéztorna</vt:lpstr>
      <vt:lpstr>PowerPoint bemutató</vt:lpstr>
      <vt:lpstr>PowerPoint bemutató</vt:lpstr>
      <vt:lpstr>PowerPoint bemutató</vt:lpstr>
      <vt:lpstr>Lábfej és bokatréning</vt:lpstr>
      <vt:lpstr>PowerPoint bemutató</vt:lpstr>
      <vt:lpstr>Arctorna</vt:lpstr>
      <vt:lpstr>PowerPoint bemutató</vt:lpstr>
      <vt:lpstr>PowerPoint bemutató</vt:lpstr>
      <vt:lpstr>PowerPoint bemutató</vt:lpstr>
      <vt:lpstr>Kiegészítő mozgásprogramok</vt:lpstr>
      <vt:lpstr>PowerPoint bemutató</vt:lpstr>
      <vt:lpstr>Masszázs</vt:lpstr>
      <vt:lpstr>PowerPoint bemutató</vt:lpstr>
      <vt:lpstr>Melegkezelések</vt:lpstr>
      <vt:lpstr>Paraffin kezelés és a kéztorna együttes eredményessége</vt:lpstr>
      <vt:lpstr>Fizikoterápia</vt:lpstr>
      <vt:lpstr>PowerPoint bemutató</vt:lpstr>
      <vt:lpstr>GYÓGYÁSZATI SEGÉDESZKÖZÖK Tisztálkodás</vt:lpstr>
      <vt:lpstr>GYÓGYÁSZATI SEGÉDESZKÖZÖK Öltözködés</vt:lpstr>
      <vt:lpstr>GYÓGYÁSZATI SEGÉDESZKÖZÖK Szájhigiéné</vt:lpstr>
      <vt:lpstr>GYÓGYÁSZATI SEGÉDESZKÖZÖK Izomgyengeségre</vt:lpstr>
      <vt:lpstr>GYÓGYÁSZATI SEGÉDESZKÖZÖK Háztartás</vt:lpstr>
      <vt:lpstr>GYÓGYÁSZATI SEGÉDESZKÖZÖK Háztartás</vt:lpstr>
      <vt:lpstr>PIHENÉS/ALVÁS</vt:lpstr>
      <vt:lpstr>PowerPoint bemutató</vt:lpstr>
      <vt:lpstr>KÖSZÖNÖM A FIGYELMET!</vt:lpstr>
    </vt:vector>
  </TitlesOfParts>
  <Company>KIKR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Hasznos tanácsok a betegséggel való mindennapi együttéléshez Sclerodermával Élők Második Országos Konferenciája 2011. </dc:title>
  <dc:creator>MEME</dc:creator>
  <cp:lastModifiedBy>Gyógytorna</cp:lastModifiedBy>
  <cp:revision>100</cp:revision>
  <cp:lastPrinted>2014-09-12T12:38:08Z</cp:lastPrinted>
  <dcterms:created xsi:type="dcterms:W3CDTF">2011-06-08T19:55:30Z</dcterms:created>
  <dcterms:modified xsi:type="dcterms:W3CDTF">2014-09-29T11:24:57Z</dcterms:modified>
</cp:coreProperties>
</file>